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305" r:id="rId3"/>
    <p:sldId id="377" r:id="rId4"/>
    <p:sldId id="303" r:id="rId5"/>
    <p:sldId id="307" r:id="rId6"/>
    <p:sldId id="325" r:id="rId7"/>
    <p:sldId id="337" r:id="rId8"/>
    <p:sldId id="293" r:id="rId9"/>
    <p:sldId id="283" r:id="rId10"/>
    <p:sldId id="326" r:id="rId11"/>
    <p:sldId id="327" r:id="rId12"/>
    <p:sldId id="328" r:id="rId13"/>
    <p:sldId id="331" r:id="rId14"/>
    <p:sldId id="329" r:id="rId15"/>
    <p:sldId id="330" r:id="rId16"/>
    <p:sldId id="333" r:id="rId17"/>
    <p:sldId id="379" r:id="rId18"/>
    <p:sldId id="294" r:id="rId19"/>
    <p:sldId id="334" r:id="rId20"/>
    <p:sldId id="335" r:id="rId21"/>
    <p:sldId id="336" r:id="rId22"/>
    <p:sldId id="302" r:id="rId23"/>
    <p:sldId id="311" r:id="rId24"/>
    <p:sldId id="339" r:id="rId25"/>
    <p:sldId id="340" r:id="rId26"/>
    <p:sldId id="338" r:id="rId27"/>
    <p:sldId id="297" r:id="rId28"/>
    <p:sldId id="341" r:id="rId29"/>
    <p:sldId id="342" r:id="rId30"/>
    <p:sldId id="386" r:id="rId31"/>
    <p:sldId id="298" r:id="rId32"/>
    <p:sldId id="299" r:id="rId33"/>
    <p:sldId id="343" r:id="rId34"/>
    <p:sldId id="344" r:id="rId35"/>
    <p:sldId id="301" r:id="rId36"/>
    <p:sldId id="315" r:id="rId37"/>
    <p:sldId id="345" r:id="rId38"/>
    <p:sldId id="346" r:id="rId39"/>
    <p:sldId id="347" r:id="rId40"/>
    <p:sldId id="356" r:id="rId41"/>
    <p:sldId id="387" r:id="rId42"/>
    <p:sldId id="351" r:id="rId43"/>
    <p:sldId id="268" r:id="rId44"/>
    <p:sldId id="352" r:id="rId45"/>
    <p:sldId id="319" r:id="rId46"/>
    <p:sldId id="317" r:id="rId47"/>
    <p:sldId id="353" r:id="rId48"/>
    <p:sldId id="354" r:id="rId49"/>
    <p:sldId id="355" r:id="rId50"/>
    <p:sldId id="357" r:id="rId51"/>
    <p:sldId id="388" r:id="rId52"/>
    <p:sldId id="322" r:id="rId53"/>
    <p:sldId id="358" r:id="rId54"/>
    <p:sldId id="290" r:id="rId55"/>
    <p:sldId id="320" r:id="rId56"/>
    <p:sldId id="374" r:id="rId57"/>
    <p:sldId id="360" r:id="rId58"/>
    <p:sldId id="361" r:id="rId59"/>
    <p:sldId id="390" r:id="rId60"/>
    <p:sldId id="372" r:id="rId61"/>
    <p:sldId id="373" r:id="rId62"/>
    <p:sldId id="362" r:id="rId63"/>
    <p:sldId id="364" r:id="rId64"/>
    <p:sldId id="365" r:id="rId65"/>
    <p:sldId id="370" r:id="rId66"/>
    <p:sldId id="371" r:id="rId67"/>
    <p:sldId id="392" r:id="rId68"/>
    <p:sldId id="397" r:id="rId69"/>
    <p:sldId id="393" r:id="rId70"/>
    <p:sldId id="394" r:id="rId71"/>
    <p:sldId id="395" r:id="rId72"/>
    <p:sldId id="396" r:id="rId73"/>
    <p:sldId id="385" r:id="rId74"/>
    <p:sldId id="375" r:id="rId75"/>
    <p:sldId id="391" r:id="rId76"/>
    <p:sldId id="381" r:id="rId77"/>
    <p:sldId id="382" r:id="rId78"/>
    <p:sldId id="384" r:id="rId79"/>
    <p:sldId id="383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>
            <p14:sldId id="256"/>
            <p14:sldId id="305"/>
            <p14:sldId id="377"/>
          </p14:sldIdLst>
        </p14:section>
        <p14:section name="Week 1 - introduce approvals" id="{BC86D479-B598-DE4E-9F6C-C7C762EE65D7}">
          <p14:sldIdLst>
            <p14:sldId id="303"/>
            <p14:sldId id="307"/>
            <p14:sldId id="325"/>
            <p14:sldId id="337"/>
            <p14:sldId id="293"/>
            <p14:sldId id="283"/>
            <p14:sldId id="326"/>
            <p14:sldId id="327"/>
            <p14:sldId id="328"/>
            <p14:sldId id="331"/>
            <p14:sldId id="329"/>
            <p14:sldId id="330"/>
            <p14:sldId id="333"/>
            <p14:sldId id="379"/>
            <p14:sldId id="294"/>
            <p14:sldId id="334"/>
            <p14:sldId id="335"/>
            <p14:sldId id="336"/>
          </p14:sldIdLst>
        </p14:section>
        <p14:section name="Week 2 - printing json" id="{22A19609-F826-134C-AEAA-462785982D91}">
          <p14:sldIdLst>
            <p14:sldId id="302"/>
            <p14:sldId id="311"/>
            <p14:sldId id="339"/>
            <p14:sldId id="340"/>
            <p14:sldId id="338"/>
            <p14:sldId id="297"/>
            <p14:sldId id="341"/>
            <p14:sldId id="342"/>
            <p14:sldId id="386"/>
            <p14:sldId id="298"/>
            <p14:sldId id="299"/>
            <p14:sldId id="343"/>
            <p14:sldId id="344"/>
          </p14:sldIdLst>
        </p14:section>
        <p14:section name="Week 3 - inline approvals" id="{D7101C72-E8E0-AA41-9D4D-EACB3EADE5D6}">
          <p14:sldIdLst>
            <p14:sldId id="301"/>
            <p14:sldId id="315"/>
            <p14:sldId id="345"/>
            <p14:sldId id="346"/>
            <p14:sldId id="347"/>
            <p14:sldId id="356"/>
            <p14:sldId id="387"/>
            <p14:sldId id="351"/>
            <p14:sldId id="268"/>
            <p14:sldId id="352"/>
          </p14:sldIdLst>
        </p14:section>
        <p14:section name="Week 4 - verify all" id="{6A53FA91-FED3-804F-AA4D-0F8274D322C2}">
          <p14:sldIdLst>
            <p14:sldId id="319"/>
            <p14:sldId id="317"/>
            <p14:sldId id="353"/>
            <p14:sldId id="354"/>
            <p14:sldId id="355"/>
            <p14:sldId id="357"/>
            <p14:sldId id="388"/>
            <p14:sldId id="322"/>
            <p14:sldId id="358"/>
          </p14:sldIdLst>
        </p14:section>
        <p14:section name="Week 5 - stateful conversations" id="{F7654C75-94ED-B94A-B300-3D40ECEFE30C}">
          <p14:sldIdLst>
            <p14:sldId id="290"/>
            <p14:sldId id="320"/>
            <p14:sldId id="374"/>
            <p14:sldId id="360"/>
            <p14:sldId id="361"/>
            <p14:sldId id="390"/>
            <p14:sldId id="372"/>
            <p14:sldId id="373"/>
            <p14:sldId id="362"/>
          </p14:sldIdLst>
        </p14:section>
        <p14:section name="Week 6 - markdown" id="{47830E9D-2352-FA4E-ACEA-54C1DA15F66A}">
          <p14:sldIdLst>
            <p14:sldId id="364"/>
            <p14:sldId id="365"/>
            <p14:sldId id="370"/>
            <p14:sldId id="371"/>
          </p14:sldIdLst>
        </p14:section>
        <p14:section name="Recap" id="{6A6D2E8C-8918-9E42-9744-016AA1475ADF}">
          <p14:sldIdLst>
            <p14:sldId id="392"/>
            <p14:sldId id="397"/>
            <p14:sldId id="393"/>
            <p14:sldId id="394"/>
            <p14:sldId id="395"/>
            <p14:sldId id="396"/>
            <p14:sldId id="385"/>
            <p14:sldId id="375"/>
            <p14:sldId id="391"/>
          </p14:sldIdLst>
        </p14:section>
        <p14:section name="Pieces" id="{C3091EF0-030F-194B-9EC4-CD645468CA88}">
          <p14:sldIdLst>
            <p14:sldId id="381"/>
            <p14:sldId id="382"/>
            <p14:sldId id="384"/>
            <p14:sldId id="3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03B"/>
    <a:srgbClr val="7F7F7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15"/>
    <p:restoredTop sz="86909"/>
  </p:normalViewPr>
  <p:slideViewPr>
    <p:cSldViewPr snapToGrid="0">
      <p:cViewPr varScale="1">
        <p:scale>
          <a:sx n="125" d="100"/>
          <a:sy n="125" d="100"/>
        </p:scale>
        <p:origin x="2288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17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5C0EB-ACAC-22F1-3B64-286CCA2C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98702-9A49-90C9-AB6B-3562CD4C4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0946F-FD41-7ACD-8B30-CDF3AAE9D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7D6D9-6334-093E-013B-F44D44816D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24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49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07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75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7ED29-DEFE-E27B-6D4B-2E058F60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09111-A709-F16A-2267-A36C8DFC3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264A8-CCA0-70D8-AF38-FE0AC0EFC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052C-E2A1-5DDB-2645-965323D6B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65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72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98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74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02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63CA-7CF1-3E2B-559C-B879DC655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C05E8-FC4A-E81F-F10F-919346267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54B36-F185-8AC4-E5FD-6F00658AF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457B8-776C-434C-222A-5BF90913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31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https://github.com/isidore/Talks/blob/master/BetterTestingWithApprovals.md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40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51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Invest in APIs that make it easier to express test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9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63CA-7CF1-3E2B-559C-B879DC655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C05E8-FC4A-E81F-F10F-919346267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54B36-F185-8AC4-E5FD-6F00658AF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457B8-776C-434C-222A-5BF90913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47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stakeholders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4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51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41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738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206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87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Invest in APIs that make it easier to express test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82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19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https://github.com/isidore/Talks/blob/master/BetterTestingWithApprovals.md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>
                <a:solidFill>
                  <a:srgbClr val="8C8C8C"/>
                </a:solidFill>
                <a:effectLst/>
              </a:rPr>
              <a:t>we put the focus on what it is that we're testing, and not the setup of the test</a:t>
            </a:r>
            <a:endParaRPr lang="en-US">
              <a:solidFill>
                <a:srgbClr val="080808"/>
              </a:solidFill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2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90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25A8C-B683-BB6B-2070-30A43BC8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D8A75-0B1E-7A5D-4CEC-C6533E651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894A8-35F6-DF80-E5F9-AEAD1EF92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F7F1-91EF-82C6-8092-E388387D5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34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25A8C-B683-BB6B-2070-30A43BC8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D8A75-0B1E-7A5D-4CEC-C6533E651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894A8-35F6-DF80-E5F9-AEAD1EF92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F7F1-91EF-82C6-8092-E388387D5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43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7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9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image" Target="../media/image19.emf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19.emf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4.png"/><Relationship Id="rId7" Type="http://schemas.openxmlformats.org/officeDocument/2006/relationships/image" Target="../media/image2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19.emf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7.emf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9.emf"/><Relationship Id="rId5" Type="http://schemas.openxmlformats.org/officeDocument/2006/relationships/image" Target="../media/image15.png"/><Relationship Id="rId10" Type="http://schemas.openxmlformats.org/officeDocument/2006/relationships/image" Target="../media/image28.png"/><Relationship Id="rId4" Type="http://schemas.openxmlformats.org/officeDocument/2006/relationships/image" Target="../media/image8.emf"/><Relationship Id="rId9" Type="http://schemas.openxmlformats.org/officeDocument/2006/relationships/image" Target="../media/image26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7.emf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9.emf"/><Relationship Id="rId5" Type="http://schemas.openxmlformats.org/officeDocument/2006/relationships/image" Target="../media/image15.png"/><Relationship Id="rId10" Type="http://schemas.openxmlformats.org/officeDocument/2006/relationships/image" Target="../media/image28.png"/><Relationship Id="rId4" Type="http://schemas.openxmlformats.org/officeDocument/2006/relationships/image" Target="../media/image8.emf"/><Relationship Id="rId9" Type="http://schemas.openxmlformats.org/officeDocument/2006/relationships/image" Target="../media/image26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2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19.emf"/><Relationship Id="rId4" Type="http://schemas.openxmlformats.org/officeDocument/2006/relationships/image" Target="../media/image15.png"/><Relationship Id="rId9" Type="http://schemas.openxmlformats.org/officeDocument/2006/relationships/image" Target="../media/image8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2E61-76FD-D1D5-E1DD-F386567DA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Better Testing with Approvals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6D131D-A9A2-E833-90CF-10760F529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8225"/>
            <a:ext cx="9144000" cy="1655762"/>
          </a:xfrm>
        </p:spPr>
        <p:txBody>
          <a:bodyPr/>
          <a:lstStyle/>
          <a:p>
            <a:r>
              <a:rPr lang="en-US"/>
              <a:t>Llewellyn Falco</a:t>
            </a:r>
          </a:p>
          <a:p>
            <a:r>
              <a:rPr lang="en-US"/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65684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6138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4478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ED0E781-0941-E05C-1E71-D2B13A39F191}"/>
              </a:ext>
            </a:extLst>
          </p:cNvPr>
          <p:cNvSpPr txBox="1"/>
          <p:nvPr/>
        </p:nvSpPr>
        <p:spPr>
          <a:xfrm>
            <a:off x="7309364" y="5919200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5867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370832" y="2627221"/>
            <a:ext cx="38862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Approval Tests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8E5FA3-8867-250F-F131-6EEE1CE4E05B}"/>
              </a:ext>
            </a:extLst>
          </p:cNvPr>
          <p:cNvSpPr txBox="1"/>
          <p:nvPr/>
        </p:nvSpPr>
        <p:spPr>
          <a:xfrm>
            <a:off x="4919472" y="3673661"/>
            <a:ext cx="236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Test + approved output</a:t>
            </a:r>
          </a:p>
        </p:txBody>
      </p:sp>
      <p:pic>
        <p:nvPicPr>
          <p:cNvPr id="1026" name="Picture 2" descr="New Failure">
            <a:extLst>
              <a:ext uri="{FF2B5EF4-FFF2-40B4-BE49-F238E27FC236}">
                <a16:creationId xmlns:a16="http://schemas.microsoft.com/office/drawing/2014/main" id="{004FA746-C219-CF07-5A26-B8000B0BE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4207002"/>
            <a:ext cx="80010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228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09364" y="5886856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7FF53D5A-2142-CBDC-6C1E-C38FB84C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6" y="5672270"/>
            <a:ext cx="4471396" cy="6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99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7FF53D5A-2142-CBDC-6C1E-C38FB84C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6" y="5672270"/>
            <a:ext cx="4471396" cy="662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D23606-462F-0E50-0B07-A4A1229B529D}"/>
              </a:ext>
            </a:extLst>
          </p:cNvPr>
          <p:cNvSpPr txBox="1"/>
          <p:nvPr/>
        </p:nvSpPr>
        <p:spPr>
          <a:xfrm>
            <a:off x="554593" y="534578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Ink Free" panose="020F0502020204030204" pitchFamily="34" charset="0"/>
                <a:ea typeface="Heiti TC Medium" pitchFamily="2" charset="-128"/>
              </a:rPr>
              <a:t>[Customer]: hi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5086A-33F2-8DD5-186E-97584451FBAC}"/>
              </a:ext>
            </a:extLst>
          </p:cNvPr>
          <p:cNvSpPr txBox="1"/>
          <p:nvPr/>
        </p:nvSpPr>
        <p:spPr>
          <a:xfrm>
            <a:off x="7309364" y="5919200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44890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2587289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1088103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618934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FDAC4-5A89-D1C0-3E27-E653BCE1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3A58370-A0CB-91E9-123E-5758FA766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45" y="1157824"/>
            <a:ext cx="9307581" cy="4694336"/>
          </a:xfrm>
          <a:prstGeom prst="rect">
            <a:avLst/>
          </a:prstGeom>
          <a:ln>
            <a:noFill/>
          </a:ln>
        </p:spPr>
      </p:pic>
      <p:sp>
        <p:nvSpPr>
          <p:cNvPr id="6" name="!!highlight2">
            <a:extLst>
              <a:ext uri="{FF2B5EF4-FFF2-40B4-BE49-F238E27FC236}">
                <a16:creationId xmlns:a16="http://schemas.microsoft.com/office/drawing/2014/main" id="{497A968F-E103-D8FE-A0DA-0831F0FADB58}"/>
              </a:ext>
            </a:extLst>
          </p:cNvPr>
          <p:cNvSpPr/>
          <p:nvPr/>
        </p:nvSpPr>
        <p:spPr>
          <a:xfrm>
            <a:off x="5126736" y="4847544"/>
            <a:ext cx="3496056" cy="50169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" name="!!highlight1">
            <a:extLst>
              <a:ext uri="{FF2B5EF4-FFF2-40B4-BE49-F238E27FC236}">
                <a16:creationId xmlns:a16="http://schemas.microsoft.com/office/drawing/2014/main" id="{93FD5533-0D60-56DD-8D5C-2C70D1E08190}"/>
              </a:ext>
            </a:extLst>
          </p:cNvPr>
          <p:cNvSpPr/>
          <p:nvPr/>
        </p:nvSpPr>
        <p:spPr>
          <a:xfrm>
            <a:off x="9189720" y="2902921"/>
            <a:ext cx="411480" cy="27701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5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essage&#10;&#10;Description automatically generated">
            <a:extLst>
              <a:ext uri="{FF2B5EF4-FFF2-40B4-BE49-F238E27FC236}">
                <a16:creationId xmlns:a16="http://schemas.microsoft.com/office/drawing/2014/main" id="{9565C5DF-797C-5383-48E0-1CD32FF0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67" y="1134582"/>
            <a:ext cx="5308600" cy="1536700"/>
          </a:xfrm>
          <a:prstGeom prst="rect">
            <a:avLst/>
          </a:prstGeom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8CE5D9B0-1837-805F-A17B-22155F6BA438}"/>
              </a:ext>
            </a:extLst>
          </p:cNvPr>
          <p:cNvSpPr/>
          <p:nvPr/>
        </p:nvSpPr>
        <p:spPr>
          <a:xfrm>
            <a:off x="5322019" y="2847830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message&#10;&#10;Description automatically generated">
            <a:extLst>
              <a:ext uri="{FF2B5EF4-FFF2-40B4-BE49-F238E27FC236}">
                <a16:creationId xmlns:a16="http://schemas.microsoft.com/office/drawing/2014/main" id="{E8922969-F349-830A-D666-B824B3A7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090" y="3919571"/>
            <a:ext cx="64389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1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3520" y="77724"/>
            <a:ext cx="6702552" cy="670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58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FDAC4-5A89-D1C0-3E27-E653BCE1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ross 7">
            <a:extLst>
              <a:ext uri="{FF2B5EF4-FFF2-40B4-BE49-F238E27FC236}">
                <a16:creationId xmlns:a16="http://schemas.microsoft.com/office/drawing/2014/main" id="{4BCD4BF2-BCBC-2C9D-90FC-F241F119C9DB}"/>
              </a:ext>
            </a:extLst>
          </p:cNvPr>
          <p:cNvSpPr/>
          <p:nvPr/>
        </p:nvSpPr>
        <p:spPr>
          <a:xfrm>
            <a:off x="8884043" y="2893224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message&#10;&#10;Description automatically generated">
            <a:extLst>
              <a:ext uri="{FF2B5EF4-FFF2-40B4-BE49-F238E27FC236}">
                <a16:creationId xmlns:a16="http://schemas.microsoft.com/office/drawing/2014/main" id="{1E674915-0AE7-566F-10FB-E62BE17F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324" y="1634154"/>
            <a:ext cx="4046578" cy="1171378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4165184-EE88-69A1-CBBC-4A6BFF7EB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64" y="1634154"/>
            <a:ext cx="5965162" cy="3008566"/>
          </a:xfrm>
          <a:prstGeom prst="rect">
            <a:avLst/>
          </a:prstGeom>
          <a:ln>
            <a:noFill/>
          </a:ln>
        </p:spPr>
      </p:pic>
      <p:pic>
        <p:nvPicPr>
          <p:cNvPr id="17" name="Picture 16" descr="A screenshot of a message&#10;&#10;Description automatically generated">
            <a:extLst>
              <a:ext uri="{FF2B5EF4-FFF2-40B4-BE49-F238E27FC236}">
                <a16:creationId xmlns:a16="http://schemas.microsoft.com/office/drawing/2014/main" id="{43A1B801-FD97-CBD9-7C33-20A0F8791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324" y="3951722"/>
            <a:ext cx="4389850" cy="68402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1E340-D56F-7423-97E1-A97F423F5CF3}"/>
              </a:ext>
            </a:extLst>
          </p:cNvPr>
          <p:cNvCxnSpPr>
            <a:cxnSpLocks/>
          </p:cNvCxnSpPr>
          <p:nvPr/>
        </p:nvCxnSpPr>
        <p:spPr>
          <a:xfrm>
            <a:off x="6555859" y="403916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134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learnings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616799-7C0F-0B9C-E9C6-944CBE6024A3}"/>
              </a:ext>
            </a:extLst>
          </p:cNvPr>
          <p:cNvGrpSpPr/>
          <p:nvPr/>
        </p:nvGrpSpPr>
        <p:grpSpPr>
          <a:xfrm>
            <a:off x="8453283" y="4790469"/>
            <a:ext cx="3210234" cy="1308268"/>
            <a:chOff x="8844115" y="4882551"/>
            <a:chExt cx="3210234" cy="130826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99745B-C212-A4EF-609D-890D2D197B62}"/>
                </a:ext>
              </a:extLst>
            </p:cNvPr>
            <p:cNvSpPr txBox="1"/>
            <p:nvPr/>
          </p:nvSpPr>
          <p:spPr>
            <a:xfrm>
              <a:off x="8844115" y="4882551"/>
              <a:ext cx="17894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ApprovalTests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EFC840-DA26-F02E-953D-DF4EED2E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6440" y="5337377"/>
              <a:ext cx="3137909" cy="853442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1A380D4-4764-BEEF-42F9-60FC6BA94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71" y="4810133"/>
            <a:ext cx="2165923" cy="1391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4DC0E1-ED12-C775-F082-760F66249439}"/>
              </a:ext>
            </a:extLst>
          </p:cNvPr>
          <p:cNvSpPr txBox="1"/>
          <p:nvPr/>
        </p:nvSpPr>
        <p:spPr>
          <a:xfrm>
            <a:off x="1746746" y="5205609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98E817-DBB9-D373-4431-BCF298C0AC34}"/>
              </a:ext>
            </a:extLst>
          </p:cNvPr>
          <p:cNvGrpSpPr/>
          <p:nvPr/>
        </p:nvGrpSpPr>
        <p:grpSpPr>
          <a:xfrm>
            <a:off x="4274039" y="4812619"/>
            <a:ext cx="3264314" cy="693207"/>
            <a:chOff x="4235341" y="4958922"/>
            <a:chExt cx="3264314" cy="6932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6A6743-2EC1-7188-B8DC-5CA0E296DB5E}"/>
                </a:ext>
              </a:extLst>
            </p:cNvPr>
            <p:cNvSpPr txBox="1"/>
            <p:nvPr/>
          </p:nvSpPr>
          <p:spPr>
            <a:xfrm>
              <a:off x="4448145" y="5313575"/>
              <a:ext cx="30515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verifyConversation(</a:t>
              </a:r>
              <a:r>
                <a:rPr lang="en-US" sz="1600">
                  <a:solidFill>
                    <a:srgbClr val="067D17"/>
                  </a:solidFill>
                  <a:effectLst/>
                  <a:latin typeface="Ink Free" panose="03080402000500000000" pitchFamily="66" charset="0"/>
                </a:rPr>
                <a:t>"hi"</a:t>
              </a:r>
              <a:r>
                <a:rPr lang="en-US" sz="16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FB702A-A3D0-5561-6649-75645D0FA788}"/>
                </a:ext>
              </a:extLst>
            </p:cNvPr>
            <p:cNvSpPr txBox="1"/>
            <p:nvPr/>
          </p:nvSpPr>
          <p:spPr>
            <a:xfrm>
              <a:off x="4235341" y="4958922"/>
              <a:ext cx="26547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Convenience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72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F09A0-D246-875C-C70F-0F0B547E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55845E4F-0226-83BA-C360-A050FE11D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7A9A6-4C6D-A559-60AC-F9241FA8C2E4}"/>
              </a:ext>
            </a:extLst>
          </p:cNvPr>
          <p:cNvSpPr txBox="1"/>
          <p:nvPr/>
        </p:nvSpPr>
        <p:spPr>
          <a:xfrm>
            <a:off x="3408177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3510725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A6BFD-A211-2CD1-4E07-DAA7872D9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2C4C73-1331-8B94-A16F-B46696BB3A75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80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Printers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EF5CC8-526B-7690-E5AC-58435125CDE7}"/>
              </a:ext>
            </a:extLst>
          </p:cNvPr>
          <p:cNvGrpSpPr/>
          <p:nvPr/>
        </p:nvGrpSpPr>
        <p:grpSpPr>
          <a:xfrm>
            <a:off x="7425175" y="1215092"/>
            <a:ext cx="3937000" cy="4114800"/>
            <a:chOff x="7425175" y="1215092"/>
            <a:chExt cx="3937000" cy="4114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CFB065D-B1B6-3EC6-EF3E-4BE4304EB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5175" y="1215092"/>
              <a:ext cx="3937000" cy="4114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C88015-1D62-9952-D75D-C188C2CF1307}"/>
                </a:ext>
              </a:extLst>
            </p:cNvPr>
            <p:cNvSpPr txBox="1"/>
            <p:nvPr/>
          </p:nvSpPr>
          <p:spPr>
            <a:xfrm>
              <a:off x="10286239" y="5052893"/>
              <a:ext cx="1075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@EmillyBache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15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421416" y="2673524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Story Board</a:t>
            </a:r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F04D6872-419F-32EE-D169-CCF1EC8C4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233" y="2520509"/>
            <a:ext cx="3516422" cy="13524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3313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1" y="2519720"/>
            <a:ext cx="90270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Lack of clarity in the test code output</a:t>
            </a:r>
          </a:p>
        </p:txBody>
      </p:sp>
    </p:spTree>
    <p:extLst>
      <p:ext uri="{BB962C8B-B14F-4D97-AF65-F5344CB8AC3E}">
        <p14:creationId xmlns:p14="http://schemas.microsoft.com/office/powerpoint/2010/main" val="1672610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DFCF-7DF9-859F-3A4A-62F02779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DBC20F-38F1-B876-4396-E3FA8436A22C}"/>
              </a:ext>
            </a:extLst>
          </p:cNvPr>
          <p:cNvSpPr/>
          <p:nvPr/>
        </p:nvSpPr>
        <p:spPr>
          <a:xfrm>
            <a:off x="3277194" y="1119460"/>
            <a:ext cx="4937760" cy="503411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">
            <a:extLst>
              <a:ext uri="{FF2B5EF4-FFF2-40B4-BE49-F238E27FC236}">
                <a16:creationId xmlns:a16="http://schemas.microsoft.com/office/drawing/2014/main" id="{61EC0911-59E6-0C17-8BF8-A4C3ED693CB9}"/>
              </a:ext>
            </a:extLst>
          </p:cNvPr>
          <p:cNvSpPr/>
          <p:nvPr/>
        </p:nvSpPr>
        <p:spPr>
          <a:xfrm>
            <a:off x="5999766" y="5413248"/>
            <a:ext cx="1708626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yes">
            <a:extLst>
              <a:ext uri="{FF2B5EF4-FFF2-40B4-BE49-F238E27FC236}">
                <a16:creationId xmlns:a16="http://schemas.microsoft.com/office/drawing/2014/main" id="{3BD53F20-16C9-D4C2-436C-F02E21373411}"/>
              </a:ext>
            </a:extLst>
          </p:cNvPr>
          <p:cNvSpPr/>
          <p:nvPr/>
        </p:nvSpPr>
        <p:spPr>
          <a:xfrm>
            <a:off x="3477017" y="5413248"/>
            <a:ext cx="2135102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4561A-B911-56AB-6DC0-4DC39BE5E2F8}"/>
              </a:ext>
            </a:extLst>
          </p:cNvPr>
          <p:cNvSpPr txBox="1"/>
          <p:nvPr/>
        </p:nvSpPr>
        <p:spPr>
          <a:xfrm>
            <a:off x="6746221" y="2019362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E72B5-45AB-CAFB-5D8C-D4D94171EEF2}"/>
              </a:ext>
            </a:extLst>
          </p:cNvPr>
          <p:cNvSpPr txBox="1"/>
          <p:nvPr/>
        </p:nvSpPr>
        <p:spPr>
          <a:xfrm>
            <a:off x="3511296" y="1426468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614EB-E07C-D90F-DB2E-44199DD60344}"/>
              </a:ext>
            </a:extLst>
          </p:cNvPr>
          <p:cNvSpPr txBox="1"/>
          <p:nvPr/>
        </p:nvSpPr>
        <p:spPr>
          <a:xfrm>
            <a:off x="3511296" y="2841214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6549C-F5A5-D9E4-6A03-EB6F636406C2}"/>
              </a:ext>
            </a:extLst>
          </p:cNvPr>
          <p:cNvSpPr txBox="1"/>
          <p:nvPr/>
        </p:nvSpPr>
        <p:spPr>
          <a:xfrm>
            <a:off x="6746221" y="3940065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pay bill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3E803-7E90-E002-189C-09BCD790E0EE}"/>
              </a:ext>
            </a:extLst>
          </p:cNvPr>
          <p:cNvSpPr txBox="1"/>
          <p:nvPr/>
        </p:nvSpPr>
        <p:spPr>
          <a:xfrm>
            <a:off x="3511296" y="4737806"/>
            <a:ext cx="4469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Are you a customer?</a:t>
            </a:r>
          </a:p>
          <a:p>
            <a:endParaRPr lang="en-US" sz="1050">
              <a:solidFill>
                <a:srgbClr val="080808"/>
              </a:solidFill>
            </a:endParaRPr>
          </a:p>
          <a:p>
            <a:r>
              <a:rPr lang="en-US"/>
              <a:t>Yes, I'm a customer 	No, I'm not</a:t>
            </a:r>
          </a:p>
          <a:p>
            <a:endParaRPr lang="en-US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554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3" grpId="0"/>
      <p:bldP spid="4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DFCF-7DF9-859F-3A4A-62F02779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DBC20F-38F1-B876-4396-E3FA8436A22C}"/>
              </a:ext>
            </a:extLst>
          </p:cNvPr>
          <p:cNvSpPr/>
          <p:nvPr/>
        </p:nvSpPr>
        <p:spPr>
          <a:xfrm>
            <a:off x="378351" y="778992"/>
            <a:ext cx="4937760" cy="503411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">
            <a:extLst>
              <a:ext uri="{FF2B5EF4-FFF2-40B4-BE49-F238E27FC236}">
                <a16:creationId xmlns:a16="http://schemas.microsoft.com/office/drawing/2014/main" id="{61EC0911-59E6-0C17-8BF8-A4C3ED693CB9}"/>
              </a:ext>
            </a:extLst>
          </p:cNvPr>
          <p:cNvSpPr/>
          <p:nvPr/>
        </p:nvSpPr>
        <p:spPr>
          <a:xfrm>
            <a:off x="3100923" y="5072780"/>
            <a:ext cx="1708626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yes">
            <a:extLst>
              <a:ext uri="{FF2B5EF4-FFF2-40B4-BE49-F238E27FC236}">
                <a16:creationId xmlns:a16="http://schemas.microsoft.com/office/drawing/2014/main" id="{3BD53F20-16C9-D4C2-436C-F02E21373411}"/>
              </a:ext>
            </a:extLst>
          </p:cNvPr>
          <p:cNvSpPr/>
          <p:nvPr/>
        </p:nvSpPr>
        <p:spPr>
          <a:xfrm>
            <a:off x="578174" y="5072780"/>
            <a:ext cx="2135102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4561A-B911-56AB-6DC0-4DC39BE5E2F8}"/>
              </a:ext>
            </a:extLst>
          </p:cNvPr>
          <p:cNvSpPr txBox="1"/>
          <p:nvPr/>
        </p:nvSpPr>
        <p:spPr>
          <a:xfrm>
            <a:off x="3847378" y="1678894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E72B5-45AB-CAFB-5D8C-D4D94171EEF2}"/>
              </a:ext>
            </a:extLst>
          </p:cNvPr>
          <p:cNvSpPr txBox="1"/>
          <p:nvPr/>
        </p:nvSpPr>
        <p:spPr>
          <a:xfrm>
            <a:off x="612453" y="1086000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614EB-E07C-D90F-DB2E-44199DD60344}"/>
              </a:ext>
            </a:extLst>
          </p:cNvPr>
          <p:cNvSpPr txBox="1"/>
          <p:nvPr/>
        </p:nvSpPr>
        <p:spPr>
          <a:xfrm>
            <a:off x="612453" y="2500746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6549C-F5A5-D9E4-6A03-EB6F636406C2}"/>
              </a:ext>
            </a:extLst>
          </p:cNvPr>
          <p:cNvSpPr txBox="1"/>
          <p:nvPr/>
        </p:nvSpPr>
        <p:spPr>
          <a:xfrm>
            <a:off x="3847378" y="3599597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pay bill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3E803-7E90-E002-189C-09BCD790E0EE}"/>
              </a:ext>
            </a:extLst>
          </p:cNvPr>
          <p:cNvSpPr txBox="1"/>
          <p:nvPr/>
        </p:nvSpPr>
        <p:spPr>
          <a:xfrm>
            <a:off x="612453" y="4397338"/>
            <a:ext cx="4469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Are you a customer?</a:t>
            </a:r>
          </a:p>
          <a:p>
            <a:endParaRPr lang="en-US" sz="1050">
              <a:solidFill>
                <a:srgbClr val="080808"/>
              </a:solidFill>
            </a:endParaRPr>
          </a:p>
          <a:p>
            <a:r>
              <a:rPr lang="en-US"/>
              <a:t>Yes, I'm a customer 	No, I'm not</a:t>
            </a:r>
          </a:p>
          <a:p>
            <a:endParaRPr lang="en-US">
              <a:solidFill>
                <a:srgbClr val="080808"/>
              </a:solidFill>
              <a:effectLst/>
            </a:endParaRPr>
          </a:p>
        </p:txBody>
      </p:sp>
      <p:sp>
        <p:nvSpPr>
          <p:cNvPr id="13" name="!!highlight-no-2">
            <a:extLst>
              <a:ext uri="{FF2B5EF4-FFF2-40B4-BE49-F238E27FC236}">
                <a16:creationId xmlns:a16="http://schemas.microsoft.com/office/drawing/2014/main" id="{D547A2A4-15CD-CCC5-F31A-8704ADAFFEEF}"/>
              </a:ext>
            </a:extLst>
          </p:cNvPr>
          <p:cNvSpPr/>
          <p:nvPr/>
        </p:nvSpPr>
        <p:spPr>
          <a:xfrm>
            <a:off x="8979408" y="4868344"/>
            <a:ext cx="822960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highlight-no-1">
            <a:extLst>
              <a:ext uri="{FF2B5EF4-FFF2-40B4-BE49-F238E27FC236}">
                <a16:creationId xmlns:a16="http://schemas.microsoft.com/office/drawing/2014/main" id="{898B4CBF-0EC3-2DFC-08C4-EA324826EE3E}"/>
              </a:ext>
            </a:extLst>
          </p:cNvPr>
          <p:cNvSpPr/>
          <p:nvPr/>
        </p:nvSpPr>
        <p:spPr>
          <a:xfrm>
            <a:off x="3135202" y="5135732"/>
            <a:ext cx="1631741" cy="33199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highlight-yes-2">
            <a:extLst>
              <a:ext uri="{FF2B5EF4-FFF2-40B4-BE49-F238E27FC236}">
                <a16:creationId xmlns:a16="http://schemas.microsoft.com/office/drawing/2014/main" id="{CDE429B6-400E-F52E-370B-3628012CFFE9}"/>
              </a:ext>
            </a:extLst>
          </p:cNvPr>
          <p:cNvSpPr/>
          <p:nvPr/>
        </p:nvSpPr>
        <p:spPr>
          <a:xfrm>
            <a:off x="8942832" y="3389566"/>
            <a:ext cx="1554480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highlight-yes-1">
            <a:extLst>
              <a:ext uri="{FF2B5EF4-FFF2-40B4-BE49-F238E27FC236}">
                <a16:creationId xmlns:a16="http://schemas.microsoft.com/office/drawing/2014/main" id="{7E1C9EF7-89E3-B715-6553-C10C91E5381F}"/>
              </a:ext>
            </a:extLst>
          </p:cNvPr>
          <p:cNvSpPr/>
          <p:nvPr/>
        </p:nvSpPr>
        <p:spPr>
          <a:xfrm>
            <a:off x="650245" y="5106874"/>
            <a:ext cx="2097310" cy="37259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highlight-question-2">
            <a:extLst>
              <a:ext uri="{FF2B5EF4-FFF2-40B4-BE49-F238E27FC236}">
                <a16:creationId xmlns:a16="http://schemas.microsoft.com/office/drawing/2014/main" id="{8AE1F511-7EF9-5EDB-267D-1916F6AD3994}"/>
              </a:ext>
            </a:extLst>
          </p:cNvPr>
          <p:cNvSpPr/>
          <p:nvPr/>
        </p:nvSpPr>
        <p:spPr>
          <a:xfrm>
            <a:off x="8412480" y="1787679"/>
            <a:ext cx="1298448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5" name="!!highlight-question-1">
            <a:extLst>
              <a:ext uri="{FF2B5EF4-FFF2-40B4-BE49-F238E27FC236}">
                <a16:creationId xmlns:a16="http://schemas.microsoft.com/office/drawing/2014/main" id="{FE495C53-3F83-3006-919C-DF89355C62FC}"/>
              </a:ext>
            </a:extLst>
          </p:cNvPr>
          <p:cNvSpPr/>
          <p:nvPr/>
        </p:nvSpPr>
        <p:spPr>
          <a:xfrm>
            <a:off x="612452" y="4724975"/>
            <a:ext cx="2100823" cy="30519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4" name="!!approvalText">
            <a:extLst>
              <a:ext uri="{FF2B5EF4-FFF2-40B4-BE49-F238E27FC236}">
                <a16:creationId xmlns:a16="http://schemas.microsoft.com/office/drawing/2014/main" id="{F023DF0C-8554-CC9D-6863-2B63AA19F72D}"/>
              </a:ext>
            </a:extLst>
          </p:cNvPr>
          <p:cNvSpPr txBox="1"/>
          <p:nvPr/>
        </p:nvSpPr>
        <p:spPr>
          <a:xfrm>
            <a:off x="7312152" y="446061"/>
            <a:ext cx="3248005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pay bill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Let me try to help you.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"content":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"type": "vertical",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"elements":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"type": "text",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"text": "Are you a customer?",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"tooltip": "text tooltip"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},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"type": "horizontal",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"elements":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"type": "button",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"title": "Yes",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"click":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"actions":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"type": "publishText",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"text": "Yes, I'm a customer"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},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"type": "button",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"title": "No",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"click":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"actions":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"type": "publishText",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"text": "No, I'm not"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800">
              <a:solidFill>
                <a:srgbClr val="080808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endParaRPr lang="en-US" sz="8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2" grpId="0" animBg="1"/>
      <p:bldP spid="16" grpId="0" animBg="1"/>
      <p:bldP spid="11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3226583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ack of a person with her head back to the computer&#10;&#10;Description automatically generated">
            <a:extLst>
              <a:ext uri="{FF2B5EF4-FFF2-40B4-BE49-F238E27FC236}">
                <a16:creationId xmlns:a16="http://schemas.microsoft.com/office/drawing/2014/main" id="{076BB3A5-1494-3F11-D5D6-38A0EBC1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121" y="802265"/>
            <a:ext cx="4285634" cy="41084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72B4AC-FC10-E773-E758-86ECC0299BF0}"/>
              </a:ext>
            </a:extLst>
          </p:cNvPr>
          <p:cNvSpPr txBox="1"/>
          <p:nvPr/>
        </p:nvSpPr>
        <p:spPr>
          <a:xfrm>
            <a:off x="1075753" y="3752445"/>
            <a:ext cx="24817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Clear</a:t>
            </a:r>
          </a:p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Expressive</a:t>
            </a:r>
          </a:p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Simple</a:t>
            </a:r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FB216206-6279-3E55-4BB5-10B44015D30F}"/>
              </a:ext>
            </a:extLst>
          </p:cNvPr>
          <p:cNvGrpSpPr/>
          <p:nvPr/>
        </p:nvGrpSpPr>
        <p:grpSpPr>
          <a:xfrm>
            <a:off x="729917" y="626733"/>
            <a:ext cx="2664508" cy="2086046"/>
            <a:chOff x="8750744" y="716148"/>
            <a:chExt cx="2664508" cy="2086046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352E9BAF-E65A-FF22-6AE8-E3645CDD0C25}"/>
                </a:ext>
              </a:extLst>
            </p:cNvPr>
            <p:cNvSpPr/>
            <p:nvPr/>
          </p:nvSpPr>
          <p:spPr>
            <a:xfrm>
              <a:off x="8750744" y="716148"/>
              <a:ext cx="2664508" cy="2086046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911292-DC4B-7C3A-04C3-A81BE4DB555F}"/>
                </a:ext>
              </a:extLst>
            </p:cNvPr>
            <p:cNvGrpSpPr/>
            <p:nvPr/>
          </p:nvGrpSpPr>
          <p:grpSpPr>
            <a:xfrm>
              <a:off x="9925076" y="967849"/>
              <a:ext cx="1245273" cy="618550"/>
              <a:chOff x="2108431" y="1163711"/>
              <a:chExt cx="1245273" cy="618550"/>
            </a:xfrm>
          </p:grpSpPr>
          <p:sp>
            <p:nvSpPr>
              <p:cNvPr id="25" name="Rounded Rectangular Callout 24">
                <a:extLst>
                  <a:ext uri="{FF2B5EF4-FFF2-40B4-BE49-F238E27FC236}">
                    <a16:creationId xmlns:a16="http://schemas.microsoft.com/office/drawing/2014/main" id="{956E1C8F-3A77-F6DC-7D3C-29CB4A09D4EB}"/>
                  </a:ext>
                </a:extLst>
              </p:cNvPr>
              <p:cNvSpPr/>
              <p:nvPr/>
            </p:nvSpPr>
            <p:spPr>
              <a:xfrm>
                <a:off x="2108431" y="1163711"/>
                <a:ext cx="1245273" cy="618550"/>
              </a:xfrm>
              <a:prstGeom prst="wedgeRoundRectCallout">
                <a:avLst>
                  <a:gd name="adj1" fmla="val -40912"/>
                  <a:gd name="adj2" fmla="val 73954"/>
                  <a:gd name="adj3" fmla="val 16667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ular Callout 26">
                <a:extLst>
                  <a:ext uri="{FF2B5EF4-FFF2-40B4-BE49-F238E27FC236}">
                    <a16:creationId xmlns:a16="http://schemas.microsoft.com/office/drawing/2014/main" id="{0546EC89-372C-D729-C60C-0AE0464FA9FE}"/>
                  </a:ext>
                </a:extLst>
              </p:cNvPr>
              <p:cNvSpPr/>
              <p:nvPr/>
            </p:nvSpPr>
            <p:spPr>
              <a:xfrm>
                <a:off x="2275763" y="1273606"/>
                <a:ext cx="870559" cy="395317"/>
              </a:xfrm>
              <a:prstGeom prst="wedgeRoundRectCallout">
                <a:avLst>
                  <a:gd name="adj1" fmla="val -40912"/>
                  <a:gd name="adj2" fmla="val 73954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..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5ACE7F-1CE1-2281-D948-AED27DCE2247}"/>
                </a:ext>
              </a:extLst>
            </p:cNvPr>
            <p:cNvGrpSpPr/>
            <p:nvPr/>
          </p:nvGrpSpPr>
          <p:grpSpPr>
            <a:xfrm>
              <a:off x="9009379" y="1846084"/>
              <a:ext cx="1083029" cy="618550"/>
              <a:chOff x="1025402" y="2169765"/>
              <a:chExt cx="1083029" cy="618550"/>
            </a:xfrm>
          </p:grpSpPr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CDB10F0B-9811-6832-AD4D-94341F7304BF}"/>
                  </a:ext>
                </a:extLst>
              </p:cNvPr>
              <p:cNvSpPr/>
              <p:nvPr/>
            </p:nvSpPr>
            <p:spPr>
              <a:xfrm flipH="1">
                <a:off x="1025402" y="2169765"/>
                <a:ext cx="1083029" cy="618550"/>
              </a:xfrm>
              <a:prstGeom prst="wedgeRoundRectCallout">
                <a:avLst>
                  <a:gd name="adj1" fmla="val -44208"/>
                  <a:gd name="adj2" fmla="val 71090"/>
                  <a:gd name="adj3" fmla="val 16667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765D7D3C-4005-C580-53CF-497376A4BD0F}"/>
                  </a:ext>
                </a:extLst>
              </p:cNvPr>
              <p:cNvSpPr/>
              <p:nvPr/>
            </p:nvSpPr>
            <p:spPr>
              <a:xfrm flipH="1">
                <a:off x="1244039" y="2312767"/>
                <a:ext cx="660830" cy="332545"/>
              </a:xfrm>
              <a:prstGeom prst="wedgeRoundRectCallout">
                <a:avLst>
                  <a:gd name="adj1" fmla="val -44208"/>
                  <a:gd name="adj2" fmla="val 71090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..</a:t>
                </a:r>
              </a:p>
            </p:txBody>
          </p:sp>
        </p:grpSp>
      </p:grpSp>
      <p:grpSp>
        <p:nvGrpSpPr>
          <p:cNvPr id="2102" name="Group 2101">
            <a:extLst>
              <a:ext uri="{FF2B5EF4-FFF2-40B4-BE49-F238E27FC236}">
                <a16:creationId xmlns:a16="http://schemas.microsoft.com/office/drawing/2014/main" id="{A41959DD-3B71-2087-2AC0-82E61747C508}"/>
              </a:ext>
            </a:extLst>
          </p:cNvPr>
          <p:cNvGrpSpPr/>
          <p:nvPr/>
        </p:nvGrpSpPr>
        <p:grpSpPr>
          <a:xfrm>
            <a:off x="9075122" y="3925814"/>
            <a:ext cx="2635098" cy="2563476"/>
            <a:chOff x="8854535" y="3870365"/>
            <a:chExt cx="3056605" cy="2812026"/>
          </a:xfrm>
        </p:grpSpPr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3AD6880B-87C5-9863-BD84-162293448C1A}"/>
                </a:ext>
              </a:extLst>
            </p:cNvPr>
            <p:cNvGrpSpPr/>
            <p:nvPr/>
          </p:nvGrpSpPr>
          <p:grpSpPr>
            <a:xfrm>
              <a:off x="8854535" y="3870365"/>
              <a:ext cx="2576440" cy="2585883"/>
              <a:chOff x="9009379" y="4133353"/>
              <a:chExt cx="2576440" cy="2585883"/>
            </a:xfrm>
          </p:grpSpPr>
          <p:sp>
            <p:nvSpPr>
              <p:cNvPr id="2048" name="Rounded Rectangle 2047">
                <a:extLst>
                  <a:ext uri="{FF2B5EF4-FFF2-40B4-BE49-F238E27FC236}">
                    <a16:creationId xmlns:a16="http://schemas.microsoft.com/office/drawing/2014/main" id="{6B91E114-A6E3-78C5-49BC-63B08B46FA56}"/>
                  </a:ext>
                </a:extLst>
              </p:cNvPr>
              <p:cNvSpPr/>
              <p:nvPr/>
            </p:nvSpPr>
            <p:spPr>
              <a:xfrm>
                <a:off x="9009379" y="4359496"/>
                <a:ext cx="2576440" cy="2359740"/>
              </a:xfrm>
              <a:prstGeom prst="roundRect">
                <a:avLst>
                  <a:gd name="adj" fmla="val 15724"/>
                </a:avLst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1" name="Rounded Rectangle 2050">
                <a:extLst>
                  <a:ext uri="{FF2B5EF4-FFF2-40B4-BE49-F238E27FC236}">
                    <a16:creationId xmlns:a16="http://schemas.microsoft.com/office/drawing/2014/main" id="{26FCA8FE-ABAC-A9AE-2BFB-604C9B7AF20F}"/>
                  </a:ext>
                </a:extLst>
              </p:cNvPr>
              <p:cNvSpPr/>
              <p:nvPr/>
            </p:nvSpPr>
            <p:spPr>
              <a:xfrm>
                <a:off x="9430718" y="4167045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3" name="Rounded Rectangle 2052">
                <a:extLst>
                  <a:ext uri="{FF2B5EF4-FFF2-40B4-BE49-F238E27FC236}">
                    <a16:creationId xmlns:a16="http://schemas.microsoft.com/office/drawing/2014/main" id="{EDB8CB57-B78A-9527-160B-12C1B818330C}"/>
                  </a:ext>
                </a:extLst>
              </p:cNvPr>
              <p:cNvSpPr/>
              <p:nvPr/>
            </p:nvSpPr>
            <p:spPr>
              <a:xfrm>
                <a:off x="10986314" y="4133353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8" name="Rectangle 2057">
                <a:extLst>
                  <a:ext uri="{FF2B5EF4-FFF2-40B4-BE49-F238E27FC236}">
                    <a16:creationId xmlns:a16="http://schemas.microsoft.com/office/drawing/2014/main" id="{D4E77C82-5C3F-FA1F-35D6-7190A2894DEE}"/>
                  </a:ext>
                </a:extLst>
              </p:cNvPr>
              <p:cNvSpPr/>
              <p:nvPr/>
            </p:nvSpPr>
            <p:spPr>
              <a:xfrm>
                <a:off x="9931276" y="5113817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95863AEF-DC89-6D6A-7ED6-5AE9D829AFC0}"/>
                  </a:ext>
                </a:extLst>
              </p:cNvPr>
              <p:cNvSpPr/>
              <p:nvPr/>
            </p:nvSpPr>
            <p:spPr>
              <a:xfrm>
                <a:off x="10485169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E8AAA695-B29A-1771-274A-0C293A31A4AE}"/>
                  </a:ext>
                </a:extLst>
              </p:cNvPr>
              <p:cNvSpPr/>
              <p:nvPr/>
            </p:nvSpPr>
            <p:spPr>
              <a:xfrm>
                <a:off x="11041626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6" name="Rectangle 2075">
                <a:extLst>
                  <a:ext uri="{FF2B5EF4-FFF2-40B4-BE49-F238E27FC236}">
                    <a16:creationId xmlns:a16="http://schemas.microsoft.com/office/drawing/2014/main" id="{B9AB478A-84AC-C29F-5617-2560EBEEF5DF}"/>
                  </a:ext>
                </a:extLst>
              </p:cNvPr>
              <p:cNvSpPr/>
              <p:nvPr/>
            </p:nvSpPr>
            <p:spPr>
              <a:xfrm>
                <a:off x="9925076" y="5667683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BA046A3C-B9E4-27C8-7BFE-4332FE457DC0}"/>
                  </a:ext>
                </a:extLst>
              </p:cNvPr>
              <p:cNvSpPr/>
              <p:nvPr/>
            </p:nvSpPr>
            <p:spPr>
              <a:xfrm>
                <a:off x="10478969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8" name="Rectangle 2077">
                <a:extLst>
                  <a:ext uri="{FF2B5EF4-FFF2-40B4-BE49-F238E27FC236}">
                    <a16:creationId xmlns:a16="http://schemas.microsoft.com/office/drawing/2014/main" id="{69475E4C-2D26-D68C-6C59-D79A461891D4}"/>
                  </a:ext>
                </a:extLst>
              </p:cNvPr>
              <p:cNvSpPr/>
              <p:nvPr/>
            </p:nvSpPr>
            <p:spPr>
              <a:xfrm>
                <a:off x="11035426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E9255E9B-50D9-677D-BA5E-6660C2E9E1F5}"/>
                  </a:ext>
                </a:extLst>
              </p:cNvPr>
              <p:cNvSpPr/>
              <p:nvPr/>
            </p:nvSpPr>
            <p:spPr>
              <a:xfrm>
                <a:off x="9371917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0" name="Rectangle 2079">
                <a:extLst>
                  <a:ext uri="{FF2B5EF4-FFF2-40B4-BE49-F238E27FC236}">
                    <a16:creationId xmlns:a16="http://schemas.microsoft.com/office/drawing/2014/main" id="{DCBC0999-EC4D-26DE-1E95-84F68A5272BC}"/>
                  </a:ext>
                </a:extLst>
              </p:cNvPr>
              <p:cNvSpPr/>
              <p:nvPr/>
            </p:nvSpPr>
            <p:spPr>
              <a:xfrm>
                <a:off x="9936322" y="6221549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0DD29A8C-0120-5BBB-6EB3-48E7799E9469}"/>
                  </a:ext>
                </a:extLst>
              </p:cNvPr>
              <p:cNvSpPr/>
              <p:nvPr/>
            </p:nvSpPr>
            <p:spPr>
              <a:xfrm>
                <a:off x="9383163" y="6221548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85" name="Straight Connector 2084">
                <a:extLst>
                  <a:ext uri="{FF2B5EF4-FFF2-40B4-BE49-F238E27FC236}">
                    <a16:creationId xmlns:a16="http://schemas.microsoft.com/office/drawing/2014/main" id="{03B3F64A-016D-6A92-697F-CEFDAEA7561C}"/>
                  </a:ext>
                </a:extLst>
              </p:cNvPr>
              <p:cNvCxnSpPr/>
              <p:nvPr/>
            </p:nvCxnSpPr>
            <p:spPr>
              <a:xfrm>
                <a:off x="9009379" y="4798142"/>
                <a:ext cx="2576440" cy="0"/>
              </a:xfrm>
              <a:prstGeom prst="line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01" name="Rounded Rectangle 2100">
              <a:extLst>
                <a:ext uri="{FF2B5EF4-FFF2-40B4-BE49-F238E27FC236}">
                  <a16:creationId xmlns:a16="http://schemas.microsoft.com/office/drawing/2014/main" id="{C57066B0-4BA2-9982-D421-BFFC8A601B76}"/>
                </a:ext>
              </a:extLst>
            </p:cNvPr>
            <p:cNvSpPr/>
            <p:nvPr/>
          </p:nvSpPr>
          <p:spPr>
            <a:xfrm>
              <a:off x="9009379" y="4184809"/>
              <a:ext cx="2901761" cy="24975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87" name="Group 2086">
              <a:extLst>
                <a:ext uri="{FF2B5EF4-FFF2-40B4-BE49-F238E27FC236}">
                  <a16:creationId xmlns:a16="http://schemas.microsoft.com/office/drawing/2014/main" id="{9B928102-85E4-6836-F6FF-A9D151049AB9}"/>
                </a:ext>
              </a:extLst>
            </p:cNvPr>
            <p:cNvGrpSpPr/>
            <p:nvPr/>
          </p:nvGrpSpPr>
          <p:grpSpPr>
            <a:xfrm>
              <a:off x="9107676" y="4023311"/>
              <a:ext cx="2576440" cy="2585883"/>
              <a:chOff x="9009379" y="4133353"/>
              <a:chExt cx="2576440" cy="2585883"/>
            </a:xfrm>
          </p:grpSpPr>
          <p:sp>
            <p:nvSpPr>
              <p:cNvPr id="2088" name="Rounded Rectangle 2087">
                <a:extLst>
                  <a:ext uri="{FF2B5EF4-FFF2-40B4-BE49-F238E27FC236}">
                    <a16:creationId xmlns:a16="http://schemas.microsoft.com/office/drawing/2014/main" id="{BE4C12EB-4766-0F27-26BA-71A543A3021D}"/>
                  </a:ext>
                </a:extLst>
              </p:cNvPr>
              <p:cNvSpPr/>
              <p:nvPr/>
            </p:nvSpPr>
            <p:spPr>
              <a:xfrm>
                <a:off x="9009379" y="4359496"/>
                <a:ext cx="2576440" cy="2359740"/>
              </a:xfrm>
              <a:prstGeom prst="roundRect">
                <a:avLst>
                  <a:gd name="adj" fmla="val 15724"/>
                </a:avLst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9" name="Rounded Rectangle 2088">
                <a:extLst>
                  <a:ext uri="{FF2B5EF4-FFF2-40B4-BE49-F238E27FC236}">
                    <a16:creationId xmlns:a16="http://schemas.microsoft.com/office/drawing/2014/main" id="{2F9B4781-F695-B84F-BE09-B78B624CC7BD}"/>
                  </a:ext>
                </a:extLst>
              </p:cNvPr>
              <p:cNvSpPr/>
              <p:nvPr/>
            </p:nvSpPr>
            <p:spPr>
              <a:xfrm>
                <a:off x="9430718" y="4167045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0" name="Rounded Rectangle 2089">
                <a:extLst>
                  <a:ext uri="{FF2B5EF4-FFF2-40B4-BE49-F238E27FC236}">
                    <a16:creationId xmlns:a16="http://schemas.microsoft.com/office/drawing/2014/main" id="{1698B334-7D3C-3340-A750-22B325D52871}"/>
                  </a:ext>
                </a:extLst>
              </p:cNvPr>
              <p:cNvSpPr/>
              <p:nvPr/>
            </p:nvSpPr>
            <p:spPr>
              <a:xfrm>
                <a:off x="10986314" y="4133353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1" name="Rectangle 2090">
                <a:extLst>
                  <a:ext uri="{FF2B5EF4-FFF2-40B4-BE49-F238E27FC236}">
                    <a16:creationId xmlns:a16="http://schemas.microsoft.com/office/drawing/2014/main" id="{5B051B9A-E6B6-1B22-622E-B4FB47242458}"/>
                  </a:ext>
                </a:extLst>
              </p:cNvPr>
              <p:cNvSpPr/>
              <p:nvPr/>
            </p:nvSpPr>
            <p:spPr>
              <a:xfrm>
                <a:off x="9931276" y="5113817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2" name="Rectangle 2091">
                <a:extLst>
                  <a:ext uri="{FF2B5EF4-FFF2-40B4-BE49-F238E27FC236}">
                    <a16:creationId xmlns:a16="http://schemas.microsoft.com/office/drawing/2014/main" id="{E8D14235-7208-4A28-D888-687E28FDE6D7}"/>
                  </a:ext>
                </a:extLst>
              </p:cNvPr>
              <p:cNvSpPr/>
              <p:nvPr/>
            </p:nvSpPr>
            <p:spPr>
              <a:xfrm>
                <a:off x="10485169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3" name="Rectangle 2092">
                <a:extLst>
                  <a:ext uri="{FF2B5EF4-FFF2-40B4-BE49-F238E27FC236}">
                    <a16:creationId xmlns:a16="http://schemas.microsoft.com/office/drawing/2014/main" id="{BF450FFD-64AB-9081-820C-55717B82F5C7}"/>
                  </a:ext>
                </a:extLst>
              </p:cNvPr>
              <p:cNvSpPr/>
              <p:nvPr/>
            </p:nvSpPr>
            <p:spPr>
              <a:xfrm>
                <a:off x="11041626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4" name="Rectangle 2093">
                <a:extLst>
                  <a:ext uri="{FF2B5EF4-FFF2-40B4-BE49-F238E27FC236}">
                    <a16:creationId xmlns:a16="http://schemas.microsoft.com/office/drawing/2014/main" id="{CA848465-F28A-6879-EC22-D07AA470CE26}"/>
                  </a:ext>
                </a:extLst>
              </p:cNvPr>
              <p:cNvSpPr/>
              <p:nvPr/>
            </p:nvSpPr>
            <p:spPr>
              <a:xfrm>
                <a:off x="9925076" y="5667683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DBCE1E8F-CC3C-3491-5AA7-C542F7FFBC4B}"/>
                  </a:ext>
                </a:extLst>
              </p:cNvPr>
              <p:cNvSpPr/>
              <p:nvPr/>
            </p:nvSpPr>
            <p:spPr>
              <a:xfrm>
                <a:off x="10478969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6" name="Rectangle 2095">
                <a:extLst>
                  <a:ext uri="{FF2B5EF4-FFF2-40B4-BE49-F238E27FC236}">
                    <a16:creationId xmlns:a16="http://schemas.microsoft.com/office/drawing/2014/main" id="{504B00B4-7D80-7327-70C0-1D9622F5EAF6}"/>
                  </a:ext>
                </a:extLst>
              </p:cNvPr>
              <p:cNvSpPr/>
              <p:nvPr/>
            </p:nvSpPr>
            <p:spPr>
              <a:xfrm>
                <a:off x="11035426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D77C9707-7A8A-1E29-4A54-CBDDBC41CC7C}"/>
                  </a:ext>
                </a:extLst>
              </p:cNvPr>
              <p:cNvSpPr/>
              <p:nvPr/>
            </p:nvSpPr>
            <p:spPr>
              <a:xfrm>
                <a:off x="9371917" y="5667682"/>
                <a:ext cx="253394" cy="24911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9D48A082-A4E9-883B-7F24-889EB10BF626}"/>
                  </a:ext>
                </a:extLst>
              </p:cNvPr>
              <p:cNvSpPr/>
              <p:nvPr/>
            </p:nvSpPr>
            <p:spPr>
              <a:xfrm>
                <a:off x="9936322" y="6221549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9" name="Rectangle 2098">
                <a:extLst>
                  <a:ext uri="{FF2B5EF4-FFF2-40B4-BE49-F238E27FC236}">
                    <a16:creationId xmlns:a16="http://schemas.microsoft.com/office/drawing/2014/main" id="{856D3FBD-28FA-0D72-E97F-254B226D4930}"/>
                  </a:ext>
                </a:extLst>
              </p:cNvPr>
              <p:cNvSpPr/>
              <p:nvPr/>
            </p:nvSpPr>
            <p:spPr>
              <a:xfrm>
                <a:off x="9383163" y="6221548"/>
                <a:ext cx="253394" cy="24911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00" name="Straight Connector 2099">
                <a:extLst>
                  <a:ext uri="{FF2B5EF4-FFF2-40B4-BE49-F238E27FC236}">
                    <a16:creationId xmlns:a16="http://schemas.microsoft.com/office/drawing/2014/main" id="{B019FA35-67C5-280F-C8F3-76F6DD9067EB}"/>
                  </a:ext>
                </a:extLst>
              </p:cNvPr>
              <p:cNvCxnSpPr/>
              <p:nvPr/>
            </p:nvCxnSpPr>
            <p:spPr>
              <a:xfrm>
                <a:off x="9009379" y="4798142"/>
                <a:ext cx="2576440" cy="0"/>
              </a:xfrm>
              <a:prstGeom prst="line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138" name="Rectangle 2137">
            <a:extLst>
              <a:ext uri="{FF2B5EF4-FFF2-40B4-BE49-F238E27FC236}">
                <a16:creationId xmlns:a16="http://schemas.microsoft.com/office/drawing/2014/main" id="{8DBEEAA0-4447-4A7F-A941-3CF89E2DC06E}"/>
              </a:ext>
            </a:extLst>
          </p:cNvPr>
          <p:cNvSpPr/>
          <p:nvPr/>
        </p:nvSpPr>
        <p:spPr>
          <a:xfrm>
            <a:off x="9601926" y="4957635"/>
            <a:ext cx="218451" cy="227096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1" name="Rectangle 2140">
            <a:extLst>
              <a:ext uri="{FF2B5EF4-FFF2-40B4-BE49-F238E27FC236}">
                <a16:creationId xmlns:a16="http://schemas.microsoft.com/office/drawing/2014/main" id="{146D3F3F-35AC-7D8B-17D8-C7D4736CB6A0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6857999 h 6857999"/>
              <a:gd name="connsiteX3" fmla="*/ 0 w 12191999"/>
              <a:gd name="connsiteY3" fmla="*/ 6857999 h 6857999"/>
              <a:gd name="connsiteX4" fmla="*/ 0 w 12191999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7999" extrusionOk="0">
                <a:moveTo>
                  <a:pt x="0" y="0"/>
                </a:moveTo>
                <a:cubicBezTo>
                  <a:pt x="4069482" y="-103248"/>
                  <a:pt x="6618227" y="-99767"/>
                  <a:pt x="12191999" y="0"/>
                </a:cubicBezTo>
                <a:cubicBezTo>
                  <a:pt x="12107876" y="879278"/>
                  <a:pt x="12315743" y="5445534"/>
                  <a:pt x="12191999" y="6857999"/>
                </a:cubicBezTo>
                <a:cubicBezTo>
                  <a:pt x="8850279" y="6794101"/>
                  <a:pt x="3313589" y="6887422"/>
                  <a:pt x="0" y="6857999"/>
                </a:cubicBezTo>
                <a:cubicBezTo>
                  <a:pt x="-109860" y="4033007"/>
                  <a:pt x="-34414" y="3255460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1958349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973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6890BC-1642-BEF5-3275-C31D66DF3EFF}"/>
              </a:ext>
            </a:extLst>
          </p:cNvPr>
          <p:cNvSpPr/>
          <p:nvPr/>
        </p:nvSpPr>
        <p:spPr>
          <a:xfrm>
            <a:off x="129212" y="247714"/>
            <a:ext cx="8500031" cy="2477729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0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73BF9-B17C-55AD-7566-D992D6FB4781}"/>
              </a:ext>
            </a:extLst>
          </p:cNvPr>
          <p:cNvSpPr txBox="1"/>
          <p:nvPr/>
        </p:nvSpPr>
        <p:spPr>
          <a:xfrm>
            <a:off x="1563624" y="594360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F6C7D-F54C-615D-7273-8A50FB11BBEA}"/>
              </a:ext>
            </a:extLst>
          </p:cNvPr>
          <p:cNvSpPr txBox="1"/>
          <p:nvPr/>
        </p:nvSpPr>
        <p:spPr>
          <a:xfrm>
            <a:off x="418614" y="2907792"/>
            <a:ext cx="50513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Hi </a:t>
            </a: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there</a:t>
            </a: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! I'm your virtual assistant.</a:t>
            </a:r>
            <a:b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What would you like to do today?</a:t>
            </a:r>
            <a:endParaRPr lang="en-US" sz="14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F780E-380C-E94D-9D2B-D3578F58398C}"/>
              </a:ext>
            </a:extLst>
          </p:cNvPr>
          <p:cNvSpPr txBox="1"/>
          <p:nvPr/>
        </p:nvSpPr>
        <p:spPr>
          <a:xfrm>
            <a:off x="6239257" y="2907792"/>
            <a:ext cx="56044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endParaRPr lang="en-US" sz="14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340D34-665B-A772-6EA9-802ABBE5343C}"/>
              </a:ext>
            </a:extLst>
          </p:cNvPr>
          <p:cNvCxnSpPr>
            <a:cxnSpLocks/>
          </p:cNvCxnSpPr>
          <p:nvPr/>
        </p:nvCxnSpPr>
        <p:spPr>
          <a:xfrm>
            <a:off x="5952744" y="59436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015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F8825-EC20-0C35-C355-C893B2530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0DBFF4-1D30-30B7-F91A-6D482B1D8AE7}"/>
              </a:ext>
            </a:extLst>
          </p:cNvPr>
          <p:cNvSpPr txBox="1"/>
          <p:nvPr/>
        </p:nvSpPr>
        <p:spPr>
          <a:xfrm>
            <a:off x="1563624" y="594360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FB75D-8685-2FB1-0B13-1BE2BF460D6A}"/>
              </a:ext>
            </a:extLst>
          </p:cNvPr>
          <p:cNvSpPr txBox="1"/>
          <p:nvPr/>
        </p:nvSpPr>
        <p:spPr>
          <a:xfrm>
            <a:off x="379264" y="2367171"/>
            <a:ext cx="53864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Hi there! I'm your virtual assistant.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Hmmm, tell me a little more so I can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Let me try to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Are you a customer?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1) Yes, I'm a customer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2) No, I'm not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F7316D-A936-D55A-75F6-942D10EC9F6C}"/>
              </a:ext>
            </a:extLst>
          </p:cNvPr>
          <p:cNvCxnSpPr>
            <a:cxnSpLocks/>
          </p:cNvCxnSpPr>
          <p:nvPr/>
        </p:nvCxnSpPr>
        <p:spPr>
          <a:xfrm>
            <a:off x="5952744" y="59436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69ACB87-D96D-6FA4-E662-D393BB1FEE39}"/>
              </a:ext>
            </a:extLst>
          </p:cNvPr>
          <p:cNvSpPr txBox="1"/>
          <p:nvPr/>
        </p:nvSpPr>
        <p:spPr>
          <a:xfrm>
            <a:off x="6290307" y="2367171"/>
            <a:ext cx="567014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</a:p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Hmmm, tell me a little more so I can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Let me try to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Are you a customer?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  1) Yes, I'm a customer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  2) No, I'm not</a:t>
            </a:r>
          </a:p>
        </p:txBody>
      </p:sp>
    </p:spTree>
    <p:extLst>
      <p:ext uri="{BB962C8B-B14F-4D97-AF65-F5344CB8AC3E}">
        <p14:creationId xmlns:p14="http://schemas.microsoft.com/office/powerpoint/2010/main" val="1362812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941BA-CDF3-2EB7-3A47-B8F6C4BBC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!!approval">
            <a:extLst>
              <a:ext uri="{FF2B5EF4-FFF2-40B4-BE49-F238E27FC236}">
                <a16:creationId xmlns:a16="http://schemas.microsoft.com/office/drawing/2014/main" id="{99C0E647-3C39-FD28-9CF8-AA2677BCFF8C}"/>
              </a:ext>
            </a:extLst>
          </p:cNvPr>
          <p:cNvGrpSpPr/>
          <p:nvPr/>
        </p:nvGrpSpPr>
        <p:grpSpPr>
          <a:xfrm>
            <a:off x="1352293" y="613592"/>
            <a:ext cx="3248005" cy="6124754"/>
            <a:chOff x="7312152" y="446061"/>
            <a:chExt cx="3248005" cy="6124754"/>
          </a:xfrm>
        </p:grpSpPr>
        <p:sp>
          <p:nvSpPr>
            <p:cNvPr id="5" name="!!highlight3">
              <a:extLst>
                <a:ext uri="{FF2B5EF4-FFF2-40B4-BE49-F238E27FC236}">
                  <a16:creationId xmlns:a16="http://schemas.microsoft.com/office/drawing/2014/main" id="{3AB78B9E-AD9C-8585-3C90-E53A9A79ADF5}"/>
                </a:ext>
              </a:extLst>
            </p:cNvPr>
            <p:cNvSpPr/>
            <p:nvPr/>
          </p:nvSpPr>
          <p:spPr>
            <a:xfrm>
              <a:off x="8412480" y="1787679"/>
              <a:ext cx="1298448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6" name="!!highlight2">
              <a:extLst>
                <a:ext uri="{FF2B5EF4-FFF2-40B4-BE49-F238E27FC236}">
                  <a16:creationId xmlns:a16="http://schemas.microsoft.com/office/drawing/2014/main" id="{B4B590E3-3596-B1DE-95F8-4EC92C5BD3B4}"/>
                </a:ext>
              </a:extLst>
            </p:cNvPr>
            <p:cNvSpPr/>
            <p:nvPr/>
          </p:nvSpPr>
          <p:spPr>
            <a:xfrm>
              <a:off x="8942832" y="3389566"/>
              <a:ext cx="1554480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!!highlight1">
              <a:extLst>
                <a:ext uri="{FF2B5EF4-FFF2-40B4-BE49-F238E27FC236}">
                  <a16:creationId xmlns:a16="http://schemas.microsoft.com/office/drawing/2014/main" id="{ADDE7891-910E-E028-C391-14B652693021}"/>
                </a:ext>
              </a:extLst>
            </p:cNvPr>
            <p:cNvSpPr/>
            <p:nvPr/>
          </p:nvSpPr>
          <p:spPr>
            <a:xfrm>
              <a:off x="8979408" y="4868344"/>
              <a:ext cx="822960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!!approvalText">
              <a:extLst>
                <a:ext uri="{FF2B5EF4-FFF2-40B4-BE49-F238E27FC236}">
                  <a16:creationId xmlns:a16="http://schemas.microsoft.com/office/drawing/2014/main" id="{580070BB-4B7D-8AF6-9E34-02C62313C06F}"/>
                </a:ext>
              </a:extLst>
            </p:cNvPr>
            <p:cNvSpPr txBox="1"/>
            <p:nvPr/>
          </p:nvSpPr>
          <p:spPr>
            <a:xfrm>
              <a:off x="7312152" y="446061"/>
              <a:ext cx="3248005" cy="612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[Customer]: hi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Hi there! I'm your virtual assistant.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What would you like to do today?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[Customer]: pay bill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Let me try to help you.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"content":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"type": "vertical",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"elements":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"type": "text",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"text": "Are you a customer?",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"tooltip": "text tooltip"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},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"type": "horizontal",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"elements":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"type": "button",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"title": "Yes",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"click":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"actions":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"type": "publishText",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"text": "Yes, I'm a customer"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},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"type": "button",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"title": "No",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"click":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"actions":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"type": "publishText",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"text": "No, I'm not"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endPara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endParaRPr>
            </a:p>
            <a:p>
              <a:endParaRPr lang="en-US" sz="800">
                <a:latin typeface="Fira Code" pitchFamily="49" charset="0"/>
                <a:ea typeface="Fira Code" pitchFamily="49" charset="0"/>
                <a:cs typeface="Fira Code" pitchFamily="49" charset="0"/>
              </a:endParaRPr>
            </a:p>
          </p:txBody>
        </p:sp>
      </p:grpSp>
      <p:grpSp>
        <p:nvGrpSpPr>
          <p:cNvPr id="4" name="!!approval">
            <a:extLst>
              <a:ext uri="{FF2B5EF4-FFF2-40B4-BE49-F238E27FC236}">
                <a16:creationId xmlns:a16="http://schemas.microsoft.com/office/drawing/2014/main" id="{8478C166-2F63-938C-9349-394725923536}"/>
              </a:ext>
            </a:extLst>
          </p:cNvPr>
          <p:cNvGrpSpPr/>
          <p:nvPr/>
        </p:nvGrpSpPr>
        <p:grpSpPr>
          <a:xfrm>
            <a:off x="6554222" y="1490424"/>
            <a:ext cx="5057410" cy="2862322"/>
            <a:chOff x="7993870" y="-1956478"/>
            <a:chExt cx="5057410" cy="2862322"/>
          </a:xfrm>
        </p:grpSpPr>
        <p:sp>
          <p:nvSpPr>
            <p:cNvPr id="10" name="!!highlight3">
              <a:extLst>
                <a:ext uri="{FF2B5EF4-FFF2-40B4-BE49-F238E27FC236}">
                  <a16:creationId xmlns:a16="http://schemas.microsoft.com/office/drawing/2014/main" id="{C95993B2-6265-2862-0B29-E07D565C7091}"/>
                </a:ext>
              </a:extLst>
            </p:cNvPr>
            <p:cNvSpPr/>
            <p:nvPr/>
          </p:nvSpPr>
          <p:spPr>
            <a:xfrm flipV="1">
              <a:off x="9355674" y="-353825"/>
              <a:ext cx="2194560" cy="27701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3" name="!!highlight2">
              <a:extLst>
                <a:ext uri="{FF2B5EF4-FFF2-40B4-BE49-F238E27FC236}">
                  <a16:creationId xmlns:a16="http://schemas.microsoft.com/office/drawing/2014/main" id="{DE30BA5E-605D-7178-C7C1-1B942C250671}"/>
                </a:ext>
              </a:extLst>
            </p:cNvPr>
            <p:cNvSpPr/>
            <p:nvPr/>
          </p:nvSpPr>
          <p:spPr>
            <a:xfrm>
              <a:off x="9355674" y="-47951"/>
              <a:ext cx="2459301" cy="277018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!!highlight1">
              <a:extLst>
                <a:ext uri="{FF2B5EF4-FFF2-40B4-BE49-F238E27FC236}">
                  <a16:creationId xmlns:a16="http://schemas.microsoft.com/office/drawing/2014/main" id="{2C39791A-9BA6-50E2-13F5-91A49A5BA5C6}"/>
                </a:ext>
              </a:extLst>
            </p:cNvPr>
            <p:cNvSpPr/>
            <p:nvPr/>
          </p:nvSpPr>
          <p:spPr>
            <a:xfrm>
              <a:off x="9355674" y="257921"/>
              <a:ext cx="1563624" cy="27432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5" name="!!approvalText">
              <a:extLst>
                <a:ext uri="{FF2B5EF4-FFF2-40B4-BE49-F238E27FC236}">
                  <a16:creationId xmlns:a16="http://schemas.microsoft.com/office/drawing/2014/main" id="{B8386BB1-3D0F-F4F8-8BEE-CE6BEECAF924}"/>
                </a:ext>
              </a:extLst>
            </p:cNvPr>
            <p:cNvSpPr txBox="1"/>
            <p:nvPr/>
          </p:nvSpPr>
          <p:spPr>
            <a:xfrm>
              <a:off x="7993870" y="-1956478"/>
              <a:ext cx="5057410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80808"/>
                  </a:solidFill>
                  <a:effectLst/>
                </a:rPr>
                <a:t>[Customer]: hi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Hi there! I'm your virtual assistant.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What would you like to do today?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[Customer]: pay bill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Let me try to help you.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Are you a customer?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      ]:   1) Yes, I'm a customer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      ]:   2) No, I'm not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endParaRPr lang="en-US" sz="2000">
                <a:solidFill>
                  <a:srgbClr val="080808"/>
                </a:solidFill>
                <a:effectLst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2C7FBC-7BEA-1145-3235-59134CE5989B}"/>
              </a:ext>
            </a:extLst>
          </p:cNvPr>
          <p:cNvCxnSpPr>
            <a:cxnSpLocks/>
          </p:cNvCxnSpPr>
          <p:nvPr/>
        </p:nvCxnSpPr>
        <p:spPr>
          <a:xfrm>
            <a:off x="5962472" y="52225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07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2 </a:t>
            </a:r>
          </a:p>
          <a:p>
            <a:r>
              <a:rPr lang="en-US" sz="4400"/>
              <a:t>learnings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2D8930-8B04-1B97-FFFE-D8CBE749779A}"/>
              </a:ext>
            </a:extLst>
          </p:cNvPr>
          <p:cNvGrpSpPr/>
          <p:nvPr/>
        </p:nvGrpSpPr>
        <p:grpSpPr>
          <a:xfrm>
            <a:off x="3128589" y="4218542"/>
            <a:ext cx="1963343" cy="1373381"/>
            <a:chOff x="3222028" y="4218542"/>
            <a:chExt cx="1963343" cy="13733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281813-3907-5D6C-E0DD-86D5300056FE}"/>
                </a:ext>
              </a:extLst>
            </p:cNvPr>
            <p:cNvSpPr txBox="1"/>
            <p:nvPr/>
          </p:nvSpPr>
          <p:spPr>
            <a:xfrm>
              <a:off x="3377265" y="4218542"/>
              <a:ext cx="16230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 Storyboard</a:t>
              </a:r>
            </a:p>
          </p:txBody>
        </p:sp>
        <p:pic>
          <p:nvPicPr>
            <p:cNvPr id="5" name="Picture 4" descr="A sketch of a white square object&#10;&#10;Description automatically generated">
              <a:extLst>
                <a:ext uri="{FF2B5EF4-FFF2-40B4-BE49-F238E27FC236}">
                  <a16:creationId xmlns:a16="http://schemas.microsoft.com/office/drawing/2014/main" id="{E2EE8C3A-2CB7-7533-0AF4-AB638E72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028" y="4470013"/>
              <a:ext cx="1963343" cy="112191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209BFC-0A1D-D31C-96C7-E100187A96B1}"/>
              </a:ext>
            </a:extLst>
          </p:cNvPr>
          <p:cNvGrpSpPr/>
          <p:nvPr/>
        </p:nvGrpSpPr>
        <p:grpSpPr>
          <a:xfrm>
            <a:off x="8169326" y="4202226"/>
            <a:ext cx="4022674" cy="2219753"/>
            <a:chOff x="8159493" y="4322502"/>
            <a:chExt cx="3892535" cy="22197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22E0FF-B24A-59D3-B99F-B13401AC421C}"/>
                </a:ext>
              </a:extLst>
            </p:cNvPr>
            <p:cNvSpPr txBox="1"/>
            <p:nvPr/>
          </p:nvSpPr>
          <p:spPr>
            <a:xfrm>
              <a:off x="8159493" y="4322502"/>
              <a:ext cx="141663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Formatting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72AF9C-1DD2-1A78-EFFF-1A358EB35F86}"/>
                </a:ext>
              </a:extLst>
            </p:cNvPr>
            <p:cNvSpPr txBox="1"/>
            <p:nvPr/>
          </p:nvSpPr>
          <p:spPr>
            <a:xfrm>
              <a:off x="8185331" y="4726373"/>
              <a:ext cx="386669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Customer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talk to an operator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Bot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Hi there! I'm your virtual assistant.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Bot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Let me try to help you.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Bot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Are you a customer?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  1) Yes, I'm a customer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  2) No, I'm not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endParaRPr lang="en-US" sz="1400">
                <a:solidFill>
                  <a:srgbClr val="080808"/>
                </a:solidFill>
                <a:effectLst/>
                <a:latin typeface="Ink Free" panose="03080402000500000000" pitchFamily="66" charset="0"/>
              </a:endParaRPr>
            </a:p>
            <a:p>
              <a:endParaRPr lang="en-US" sz="1400">
                <a:latin typeface="Ink Free" panose="03080402000500000000" pitchFamily="66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DC6EB-1D0D-6288-BE00-0B04F71D9997}"/>
              </a:ext>
            </a:extLst>
          </p:cNvPr>
          <p:cNvGrpSpPr/>
          <p:nvPr/>
        </p:nvGrpSpPr>
        <p:grpSpPr>
          <a:xfrm>
            <a:off x="5876884" y="4202226"/>
            <a:ext cx="1406013" cy="1657484"/>
            <a:chOff x="5910920" y="4322502"/>
            <a:chExt cx="1406013" cy="1657484"/>
          </a:xfrm>
        </p:grpSpPr>
        <p:pic>
          <p:nvPicPr>
            <p:cNvPr id="4" name="Picture 3" descr="A sketch of a printer&#10;&#10;Description automatically generated">
              <a:extLst>
                <a:ext uri="{FF2B5EF4-FFF2-40B4-BE49-F238E27FC236}">
                  <a16:creationId xmlns:a16="http://schemas.microsoft.com/office/drawing/2014/main" id="{6F43DC46-5E3B-5397-DE73-A1C5C0BAF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920" y="4573973"/>
              <a:ext cx="1253613" cy="12536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0E119C-3614-882A-AA1C-1FCD98B25128}"/>
                </a:ext>
              </a:extLst>
            </p:cNvPr>
            <p:cNvSpPr txBox="1"/>
            <p:nvPr/>
          </p:nvSpPr>
          <p:spPr>
            <a:xfrm>
              <a:off x="6073154" y="4322502"/>
              <a:ext cx="9764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Printers</a:t>
              </a:r>
            </a:p>
          </p:txBody>
        </p:sp>
        <p:pic>
          <p:nvPicPr>
            <p:cNvPr id="9" name="Picture 8" descr="A sketch of a printer&#10;&#10;Description automatically generated">
              <a:extLst>
                <a:ext uri="{FF2B5EF4-FFF2-40B4-BE49-F238E27FC236}">
                  <a16:creationId xmlns:a16="http://schemas.microsoft.com/office/drawing/2014/main" id="{E70F6909-22FA-1066-A984-EBB5B1BB7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3320" y="4726373"/>
              <a:ext cx="1253613" cy="125361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BAA877D-99C1-4442-C732-DA8E9488C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62" y="4526617"/>
            <a:ext cx="1643865" cy="16438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A3819D-088D-D019-C3D3-48D9FBC225A4}"/>
              </a:ext>
            </a:extLst>
          </p:cNvPr>
          <p:cNvSpPr txBox="1"/>
          <p:nvPr/>
        </p:nvSpPr>
        <p:spPr>
          <a:xfrm>
            <a:off x="558380" y="4218542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Storytelling</a:t>
            </a:r>
          </a:p>
        </p:txBody>
      </p:sp>
    </p:spTree>
    <p:extLst>
      <p:ext uri="{BB962C8B-B14F-4D97-AF65-F5344CB8AC3E}">
        <p14:creationId xmlns:p14="http://schemas.microsoft.com/office/powerpoint/2010/main" val="658338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8A338-4244-195F-0312-161DE0953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C3926601-9B5A-A4A5-949E-4E03359ED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8EFFC0-895A-4681-4277-2B3BC387DD97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246747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67822-B99A-4238-D2E2-0E8220E55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F13216-F493-3172-156C-A42DE4576AA8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703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0EDEC3-F463-C866-9944-E86778A13E1F}"/>
              </a:ext>
            </a:extLst>
          </p:cNvPr>
          <p:cNvSpPr/>
          <p:nvPr/>
        </p:nvSpPr>
        <p:spPr>
          <a:xfrm>
            <a:off x="5107022" y="2886324"/>
            <a:ext cx="3219855" cy="579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Too many </a:t>
            </a:r>
            <a:r>
              <a:rPr lang="en-US" sz="4400">
                <a:latin typeface="Fira Code Light" pitchFamily="49" charset="0"/>
                <a:ea typeface="Fira Code Light" pitchFamily="49" charset="0"/>
                <a:cs typeface="Fira Code Light" pitchFamily="49" charset="0"/>
              </a:rPr>
              <a:t>.approved.</a:t>
            </a:r>
            <a:r>
              <a:rPr lang="en-US" sz="440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3870632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421416" y="2673524"/>
            <a:ext cx="40805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Inline Approvals</a:t>
            </a:r>
          </a:p>
        </p:txBody>
      </p:sp>
    </p:spTree>
    <p:extLst>
      <p:ext uri="{BB962C8B-B14F-4D97-AF65-F5344CB8AC3E}">
        <p14:creationId xmlns:p14="http://schemas.microsoft.com/office/powerpoint/2010/main" val="2452718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19067" y="173515"/>
            <a:ext cx="40805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Inline Approvals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02C3009-03BB-1EB0-86FD-2613C98A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19" y="2059090"/>
            <a:ext cx="5536066" cy="273982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78C818-46D0-59BC-DB55-2B66DC035F9D}"/>
              </a:ext>
            </a:extLst>
          </p:cNvPr>
          <p:cNvCxnSpPr>
            <a:cxnSpLocks/>
          </p:cNvCxnSpPr>
          <p:nvPr/>
        </p:nvCxnSpPr>
        <p:spPr>
          <a:xfrm>
            <a:off x="5962472" y="52225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close-up of a word&#10;&#10;Description automatically generated">
            <a:extLst>
              <a:ext uri="{FF2B5EF4-FFF2-40B4-BE49-F238E27FC236}">
                <a16:creationId xmlns:a16="http://schemas.microsoft.com/office/drawing/2014/main" id="{1285C983-BE1C-4827-82B6-6E225B299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67" y="3138149"/>
            <a:ext cx="5487214" cy="79409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301EF46-AB34-4731-D6C8-AB9CA18FDAF2}"/>
              </a:ext>
            </a:extLst>
          </p:cNvPr>
          <p:cNvGrpSpPr/>
          <p:nvPr/>
        </p:nvGrpSpPr>
        <p:grpSpPr>
          <a:xfrm>
            <a:off x="145916" y="2301251"/>
            <a:ext cx="2577810" cy="1404988"/>
            <a:chOff x="145916" y="2301251"/>
            <a:chExt cx="2577810" cy="140498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C4D60C6-5EBC-B24F-D7BC-735D45C695A5}"/>
                </a:ext>
              </a:extLst>
            </p:cNvPr>
            <p:cNvSpPr/>
            <p:nvPr/>
          </p:nvSpPr>
          <p:spPr>
            <a:xfrm>
              <a:off x="145916" y="3083670"/>
              <a:ext cx="1663425" cy="622569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5DC5B42-EF86-A659-41BE-FE5BDFA24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8877" y="2577830"/>
              <a:ext cx="447472" cy="43774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pproved output">
              <a:extLst>
                <a:ext uri="{FF2B5EF4-FFF2-40B4-BE49-F238E27FC236}">
                  <a16:creationId xmlns:a16="http://schemas.microsoft.com/office/drawing/2014/main" id="{5BFE5EC7-70AA-0AE7-98EE-366F5BCE6CE2}"/>
                </a:ext>
              </a:extLst>
            </p:cNvPr>
            <p:cNvSpPr txBox="1"/>
            <p:nvPr/>
          </p:nvSpPr>
          <p:spPr>
            <a:xfrm>
              <a:off x="894956" y="2301251"/>
              <a:ext cx="1828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Approved</a:t>
              </a:r>
              <a:r>
                <a:rPr lang="en-US" u="sng">
                  <a:solidFill>
                    <a:srgbClr val="C00000"/>
                  </a:solidFill>
                </a:rPr>
                <a:t> </a:t>
              </a:r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output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78A1A1B-BE88-53ED-4244-67820DE33E3F}"/>
              </a:ext>
            </a:extLst>
          </p:cNvPr>
          <p:cNvGrpSpPr/>
          <p:nvPr/>
        </p:nvGrpSpPr>
        <p:grpSpPr>
          <a:xfrm>
            <a:off x="3073656" y="3535198"/>
            <a:ext cx="2540970" cy="1448378"/>
            <a:chOff x="3073656" y="3535198"/>
            <a:chExt cx="2540970" cy="144837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7FC7D83-39B3-B837-C42E-64A6974ACB42}"/>
                </a:ext>
              </a:extLst>
            </p:cNvPr>
            <p:cNvSpPr/>
            <p:nvPr/>
          </p:nvSpPr>
          <p:spPr>
            <a:xfrm>
              <a:off x="3073656" y="3535198"/>
              <a:ext cx="2540970" cy="432071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6AD822-BBB0-36AF-B3DE-CD3195ABF755}"/>
                </a:ext>
              </a:extLst>
            </p:cNvPr>
            <p:cNvSpPr txBox="1"/>
            <p:nvPr/>
          </p:nvSpPr>
          <p:spPr>
            <a:xfrm>
              <a:off x="3726601" y="4614244"/>
              <a:ext cx="1548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How to invoke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9D6416C-1AC8-AAD5-0EE0-7A6A8832D03F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4173166" y="4134255"/>
              <a:ext cx="327846" cy="47998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91740B-D697-2B51-EC71-BA1C2FB1F758}"/>
              </a:ext>
            </a:extLst>
          </p:cNvPr>
          <p:cNvGrpSpPr/>
          <p:nvPr/>
        </p:nvGrpSpPr>
        <p:grpSpPr>
          <a:xfrm>
            <a:off x="10044572" y="1340302"/>
            <a:ext cx="1981633" cy="1466128"/>
            <a:chOff x="10044572" y="1340302"/>
            <a:chExt cx="1981633" cy="146612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C71106-7EFF-1B8D-6706-FD1FFE862C59}"/>
                </a:ext>
              </a:extLst>
            </p:cNvPr>
            <p:cNvSpPr txBox="1"/>
            <p:nvPr/>
          </p:nvSpPr>
          <p:spPr>
            <a:xfrm>
              <a:off x="10044572" y="1340302"/>
              <a:ext cx="1981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Original source file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5D701C4-3201-A654-BCB1-69D2F5918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461" y="1614014"/>
              <a:ext cx="450282" cy="11924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57B8AE5-EC64-5FE7-F388-4E46CBFC613D}"/>
              </a:ext>
            </a:extLst>
          </p:cNvPr>
          <p:cNvGrpSpPr/>
          <p:nvPr/>
        </p:nvGrpSpPr>
        <p:grpSpPr>
          <a:xfrm>
            <a:off x="6491362" y="1340302"/>
            <a:ext cx="2419252" cy="1456400"/>
            <a:chOff x="6491362" y="1340302"/>
            <a:chExt cx="2419252" cy="145640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B3F630-FECB-82E5-902C-26EE856C8BD0}"/>
                </a:ext>
              </a:extLst>
            </p:cNvPr>
            <p:cNvSpPr txBox="1"/>
            <p:nvPr/>
          </p:nvSpPr>
          <p:spPr>
            <a:xfrm>
              <a:off x="6491362" y="1340302"/>
              <a:ext cx="2419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Possible new source file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E9FA149-D08E-1DED-AB07-4E28DB81F0C3}"/>
                </a:ext>
              </a:extLst>
            </p:cNvPr>
            <p:cNvCxnSpPr>
              <a:cxnSpLocks/>
            </p:cNvCxnSpPr>
            <p:nvPr/>
          </p:nvCxnSpPr>
          <p:spPr>
            <a:xfrm>
              <a:off x="7625320" y="1614014"/>
              <a:ext cx="302723" cy="11826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79C08EF-7847-E5C1-0E66-23A2CC9DFBFF}"/>
              </a:ext>
            </a:extLst>
          </p:cNvPr>
          <p:cNvGrpSpPr/>
          <p:nvPr/>
        </p:nvGrpSpPr>
        <p:grpSpPr>
          <a:xfrm>
            <a:off x="6443454" y="3593000"/>
            <a:ext cx="2471667" cy="2513172"/>
            <a:chOff x="6443454" y="3593000"/>
            <a:chExt cx="2471667" cy="2513172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C51FD76-9C43-CEF9-363B-F38EF4FFBA32}"/>
                </a:ext>
              </a:extLst>
            </p:cNvPr>
            <p:cNvSpPr/>
            <p:nvPr/>
          </p:nvSpPr>
          <p:spPr>
            <a:xfrm>
              <a:off x="6443454" y="3593000"/>
              <a:ext cx="435487" cy="275210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05A32AF-4C7B-7A6A-61EB-0CDEDAC06CE9}"/>
                </a:ext>
              </a:extLst>
            </p:cNvPr>
            <p:cNvSpPr txBox="1"/>
            <p:nvPr/>
          </p:nvSpPr>
          <p:spPr>
            <a:xfrm>
              <a:off x="6600064" y="5459841"/>
              <a:ext cx="23150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Pressing this modifies</a:t>
              </a:r>
            </a:p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your source code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4747D4D-0D6B-4379-3DD6-0119D55F477C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H="1" flipV="1">
              <a:off x="6780179" y="3932247"/>
              <a:ext cx="977414" cy="152759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Approved output">
            <a:extLst>
              <a:ext uri="{FF2B5EF4-FFF2-40B4-BE49-F238E27FC236}">
                <a16:creationId xmlns:a16="http://schemas.microsoft.com/office/drawing/2014/main" id="{C224622B-F96E-63D9-0AD5-B13DFA2B46E9}"/>
              </a:ext>
            </a:extLst>
          </p:cNvPr>
          <p:cNvSpPr txBox="1"/>
          <p:nvPr/>
        </p:nvSpPr>
        <p:spPr>
          <a:xfrm>
            <a:off x="271223" y="1184728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Ink Free" panose="020F0502020204030204" pitchFamily="34" charset="0"/>
                <a:ea typeface="Heiti TC Medium" pitchFamily="2" charset="-128"/>
              </a:rPr>
              <a:t>“Look mom, no files!”</a:t>
            </a:r>
          </a:p>
        </p:txBody>
      </p:sp>
    </p:spTree>
    <p:extLst>
      <p:ext uri="{BB962C8B-B14F-4D97-AF65-F5344CB8AC3E}">
        <p14:creationId xmlns:p14="http://schemas.microsoft.com/office/powerpoint/2010/main" val="221061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2D65F-B89F-9DC7-9C7C-A516C704E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B4DAB7B7-9CB9-FDCA-570C-A59439CF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F32C8C-1A9B-484E-550F-6DE9FAEE8595}"/>
              </a:ext>
            </a:extLst>
          </p:cNvPr>
          <p:cNvSpPr txBox="1"/>
          <p:nvPr/>
        </p:nvSpPr>
        <p:spPr>
          <a:xfrm>
            <a:off x="3565594" y="2876443"/>
            <a:ext cx="5297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In the beginning...</a:t>
            </a:r>
          </a:p>
        </p:txBody>
      </p:sp>
    </p:spTree>
    <p:extLst>
      <p:ext uri="{BB962C8B-B14F-4D97-AF65-F5344CB8AC3E}">
        <p14:creationId xmlns:p14="http://schemas.microsoft.com/office/powerpoint/2010/main" val="440692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3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988612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43558784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B10CE-7BAF-2B0E-153E-09EBE5C57904}"/>
              </a:ext>
            </a:extLst>
          </p:cNvPr>
          <p:cNvSpPr/>
          <p:nvPr/>
        </p:nvSpPr>
        <p:spPr>
          <a:xfrm>
            <a:off x="129211" y="247713"/>
            <a:ext cx="11612126" cy="3652683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5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ADD704-45E0-CDF0-BBC7-D51C9503D539}"/>
              </a:ext>
            </a:extLst>
          </p:cNvPr>
          <p:cNvGrpSpPr/>
          <p:nvPr/>
        </p:nvGrpSpPr>
        <p:grpSpPr>
          <a:xfrm>
            <a:off x="5348283" y="416052"/>
            <a:ext cx="2555240" cy="5803270"/>
            <a:chOff x="165234" y="239927"/>
            <a:chExt cx="2555240" cy="5803270"/>
          </a:xfrm>
        </p:grpSpPr>
        <p:pic>
          <p:nvPicPr>
            <p:cNvPr id="3" name="Picture 2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61DD26B4-5125-831C-0989-2A3BEE5B1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54" t="3213"/>
            <a:stretch/>
          </p:blipFill>
          <p:spPr>
            <a:xfrm>
              <a:off x="213832" y="239927"/>
              <a:ext cx="2232081" cy="3741658"/>
            </a:xfrm>
            <a:prstGeom prst="rect">
              <a:avLst/>
            </a:prstGeom>
          </p:spPr>
        </p:pic>
        <p:pic>
          <p:nvPicPr>
            <p:cNvPr id="7" name="Picture 6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6E3BC49A-E3FE-C67A-B79C-7166CF0F0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4707"/>
            <a:stretch/>
          </p:blipFill>
          <p:spPr>
            <a:xfrm>
              <a:off x="165234" y="3981585"/>
              <a:ext cx="2555240" cy="2061612"/>
            </a:xfrm>
            <a:prstGeom prst="rect">
              <a:avLst/>
            </a:prstGeom>
          </p:spPr>
        </p:pic>
      </p:grp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49647EE-FA62-588F-4CD5-5B6BC7D77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74" t="22111" r="43096" b="5414"/>
          <a:stretch/>
        </p:blipFill>
        <p:spPr>
          <a:xfrm>
            <a:off x="51763" y="379758"/>
            <a:ext cx="3356037" cy="3634144"/>
          </a:xfrm>
          <a:prstGeom prst="rect">
            <a:avLst/>
          </a:prstGeom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4B0D269E-9101-F292-B217-894CE949D812}"/>
              </a:ext>
            </a:extLst>
          </p:cNvPr>
          <p:cNvSpPr/>
          <p:nvPr/>
        </p:nvSpPr>
        <p:spPr>
          <a:xfrm>
            <a:off x="51763" y="4276316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CFAF905F-5907-A705-7313-99FD54151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3" y="5078227"/>
            <a:ext cx="4589576" cy="1001950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EAD332A-C101-CFB1-C478-60C1F8ACD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131" y="3429000"/>
            <a:ext cx="4678540" cy="20616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FCA689-BDF1-A357-F207-59D6DD35CF93}"/>
              </a:ext>
            </a:extLst>
          </p:cNvPr>
          <p:cNvCxnSpPr>
            <a:cxnSpLocks/>
          </p:cNvCxnSpPr>
          <p:nvPr/>
        </p:nvCxnSpPr>
        <p:spPr>
          <a:xfrm>
            <a:off x="5086982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15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F28ADF-F9A1-BE76-B5A1-DBEEFECEB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784A3B-234D-FF43-0E64-C54043738401}"/>
              </a:ext>
            </a:extLst>
          </p:cNvPr>
          <p:cNvSpPr txBox="1"/>
          <p:nvPr/>
        </p:nvSpPr>
        <p:spPr>
          <a:xfrm>
            <a:off x="4759709" y="314328"/>
            <a:ext cx="251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inline - everything in test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8E284A-9496-CACB-AFC3-7C221A95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656" y="1497900"/>
            <a:ext cx="5426183" cy="29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604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3</a:t>
            </a:r>
          </a:p>
          <a:p>
            <a:r>
              <a:rPr lang="en-US" sz="4400"/>
              <a:t>learnings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13FC7F-9327-4196-EFC7-9C4CD0AE1061}"/>
              </a:ext>
            </a:extLst>
          </p:cNvPr>
          <p:cNvSpPr txBox="1"/>
          <p:nvPr/>
        </p:nvSpPr>
        <p:spPr>
          <a:xfrm>
            <a:off x="5317907" y="4648632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9C8A7-41F3-B224-4642-0AB2D3A42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663" y="5078626"/>
            <a:ext cx="2897831" cy="104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48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D1A1A-29BB-6FFC-DA35-805A158E6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0420A4E0-4A4F-4C17-4FA9-EB400F489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2D1E35-A2DB-017D-B172-AFE81CEBD1AE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4216904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A32C2-CE39-CE40-E42D-822963389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0E7C38-CAFB-366B-0857-FF89488AC047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0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Can’t see the overall test strategy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BD3F1-DA39-67E0-1212-5BBBC350182A}"/>
              </a:ext>
            </a:extLst>
          </p:cNvPr>
          <p:cNvSpPr txBox="1"/>
          <p:nvPr/>
        </p:nvSpPr>
        <p:spPr>
          <a:xfrm>
            <a:off x="2587751" y="3566160"/>
            <a:ext cx="766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hard to see if you’re missing cases...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726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verifyAll()</a:t>
            </a:r>
          </a:p>
        </p:txBody>
      </p:sp>
    </p:spTree>
    <p:extLst>
      <p:ext uri="{BB962C8B-B14F-4D97-AF65-F5344CB8AC3E}">
        <p14:creationId xmlns:p14="http://schemas.microsoft.com/office/powerpoint/2010/main" val="2272931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many of one</a:t>
            </a:r>
          </a:p>
        </p:txBody>
      </p:sp>
    </p:spTree>
    <p:extLst>
      <p:ext uri="{BB962C8B-B14F-4D97-AF65-F5344CB8AC3E}">
        <p14:creationId xmlns:p14="http://schemas.microsoft.com/office/powerpoint/2010/main" val="2884861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285DBA-F378-5E16-25F7-324AC755581C}"/>
              </a:ext>
            </a:extLst>
          </p:cNvPr>
          <p:cNvSpPr/>
          <p:nvPr/>
        </p:nvSpPr>
        <p:spPr>
          <a:xfrm>
            <a:off x="-9144" y="-9144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35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4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1810483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A9DE-F4DF-C28A-90A9-1CDEE42370F6}"/>
              </a:ext>
            </a:extLst>
          </p:cNvPr>
          <p:cNvSpPr txBox="1"/>
          <p:nvPr/>
        </p:nvSpPr>
        <p:spPr>
          <a:xfrm>
            <a:off x="6488624" y="409769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43558784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1EBA760-B533-3525-AC42-D85532A783D1}"/>
              </a:ext>
            </a:extLst>
          </p:cNvPr>
          <p:cNvSpPr/>
          <p:nvPr/>
        </p:nvSpPr>
        <p:spPr>
          <a:xfrm>
            <a:off x="7993624" y="5229058"/>
            <a:ext cx="2202425" cy="1449763"/>
          </a:xfrm>
          <a:custGeom>
            <a:avLst/>
            <a:gdLst>
              <a:gd name="connsiteX0" fmla="*/ 2202425 w 2202425"/>
              <a:gd name="connsiteY0" fmla="*/ 894736 h 1449763"/>
              <a:gd name="connsiteX1" fmla="*/ 1484670 w 2202425"/>
              <a:gd name="connsiteY1" fmla="*/ 1445342 h 1449763"/>
              <a:gd name="connsiteX2" fmla="*/ 334296 w 2202425"/>
              <a:gd name="connsiteY2" fmla="*/ 1130710 h 1449763"/>
              <a:gd name="connsiteX3" fmla="*/ 324464 w 2202425"/>
              <a:gd name="connsiteY3" fmla="*/ 717755 h 1449763"/>
              <a:gd name="connsiteX4" fmla="*/ 363793 w 2202425"/>
              <a:gd name="connsiteY4" fmla="*/ 432619 h 1449763"/>
              <a:gd name="connsiteX5" fmla="*/ 0 w 2202425"/>
              <a:gd name="connsiteY5" fmla="*/ 0 h 144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2425" h="1449763">
                <a:moveTo>
                  <a:pt x="2202425" y="894736"/>
                </a:moveTo>
                <a:cubicBezTo>
                  <a:pt x="1999225" y="1150374"/>
                  <a:pt x="1796025" y="1406013"/>
                  <a:pt x="1484670" y="1445342"/>
                </a:cubicBezTo>
                <a:cubicBezTo>
                  <a:pt x="1173315" y="1484671"/>
                  <a:pt x="527664" y="1251974"/>
                  <a:pt x="334296" y="1130710"/>
                </a:cubicBezTo>
                <a:cubicBezTo>
                  <a:pt x="140928" y="1009446"/>
                  <a:pt x="319548" y="834103"/>
                  <a:pt x="324464" y="717755"/>
                </a:cubicBezTo>
                <a:cubicBezTo>
                  <a:pt x="329380" y="601407"/>
                  <a:pt x="417870" y="552245"/>
                  <a:pt x="363793" y="432619"/>
                </a:cubicBezTo>
                <a:cubicBezTo>
                  <a:pt x="309716" y="312993"/>
                  <a:pt x="154858" y="156496"/>
                  <a:pt x="0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757711525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15BC10-BC1C-4992-8C44-76937D1A9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336" y="4495070"/>
            <a:ext cx="2036098" cy="13041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1D67E7-E4E3-FCBB-328A-2924E6D01248}"/>
              </a:ext>
            </a:extLst>
          </p:cNvPr>
          <p:cNvSpPr/>
          <p:nvPr/>
        </p:nvSpPr>
        <p:spPr>
          <a:xfrm>
            <a:off x="129212" y="247714"/>
            <a:ext cx="8500031" cy="2477729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32103C-6996-6740-F5AD-4C2CA16C8C52}"/>
              </a:ext>
            </a:extLst>
          </p:cNvPr>
          <p:cNvSpPr/>
          <p:nvPr/>
        </p:nvSpPr>
        <p:spPr>
          <a:xfrm>
            <a:off x="8414568" y="1"/>
            <a:ext cx="3768609" cy="6004560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50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5F2AF190-141F-A891-5557-27E06F30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672" y="1035456"/>
            <a:ext cx="7772400" cy="37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25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4</a:t>
            </a:r>
          </a:p>
          <a:p>
            <a:r>
              <a:rPr lang="en-US" sz="4400"/>
              <a:t>learnings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22C91-C352-B6A9-D9E1-4CF54F35F638}"/>
              </a:ext>
            </a:extLst>
          </p:cNvPr>
          <p:cNvSpPr txBox="1"/>
          <p:nvPr/>
        </p:nvSpPr>
        <p:spPr>
          <a:xfrm>
            <a:off x="2397760" y="411106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E629B-3EC9-6EE2-4697-A90B40CAF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60" y="4512388"/>
            <a:ext cx="2677408" cy="1714868"/>
          </a:xfrm>
          <a:prstGeom prst="rect">
            <a:avLst/>
          </a:prstGeom>
        </p:spPr>
      </p:pic>
      <p:pic>
        <p:nvPicPr>
          <p:cNvPr id="6" name="Picture 5" descr="A drawing of a forest&#10;&#10;Description automatically generated">
            <a:extLst>
              <a:ext uri="{FF2B5EF4-FFF2-40B4-BE49-F238E27FC236}">
                <a16:creationId xmlns:a16="http://schemas.microsoft.com/office/drawing/2014/main" id="{14B9F7A9-ADA4-7146-5E32-8BCFAD1B8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374" y="4402760"/>
            <a:ext cx="1970776" cy="1934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04F39B-2CF5-79E3-B679-8B789C8942EE}"/>
              </a:ext>
            </a:extLst>
          </p:cNvPr>
          <p:cNvSpPr txBox="1"/>
          <p:nvPr/>
        </p:nvSpPr>
        <p:spPr>
          <a:xfrm>
            <a:off x="7288245" y="4017317"/>
            <a:ext cx="29530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See the forest AND the trees</a:t>
            </a:r>
          </a:p>
        </p:txBody>
      </p:sp>
    </p:spTree>
    <p:extLst>
      <p:ext uri="{BB962C8B-B14F-4D97-AF65-F5344CB8AC3E}">
        <p14:creationId xmlns:p14="http://schemas.microsoft.com/office/powerpoint/2010/main" val="3096520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65DC3069-C79D-A5FF-3756-0C1F3F226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AFC77-F5C7-10A1-50CC-05981BE8F9BC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6879340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0F5CC-C2FA-79E6-492C-3CD0E6D07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804635-A67F-6167-8543-DCDA9503CBC9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571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95% of tests are together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1CF718-E5B1-F2E7-518C-F7B5255B5A9C}"/>
              </a:ext>
            </a:extLst>
          </p:cNvPr>
          <p:cNvSpPr txBox="1"/>
          <p:nvPr/>
        </p:nvSpPr>
        <p:spPr>
          <a:xfrm>
            <a:off x="2684834" y="3566160"/>
            <a:ext cx="57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but 5% are alone...</a:t>
            </a:r>
          </a:p>
        </p:txBody>
      </p:sp>
    </p:spTree>
    <p:extLst>
      <p:ext uri="{BB962C8B-B14F-4D97-AF65-F5344CB8AC3E}">
        <p14:creationId xmlns:p14="http://schemas.microsoft.com/office/powerpoint/2010/main" val="723576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932176" y="2644341"/>
            <a:ext cx="697058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Custom test scenario builders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64715-BCDE-4871-01BB-5103E0DF966B}"/>
              </a:ext>
            </a:extLst>
          </p:cNvPr>
          <p:cNvSpPr txBox="1"/>
          <p:nvPr/>
        </p:nvSpPr>
        <p:spPr>
          <a:xfrm>
            <a:off x="2932176" y="3690781"/>
            <a:ext cx="679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creating Domain-Specific Language (DSLs)</a:t>
            </a:r>
          </a:p>
        </p:txBody>
      </p:sp>
    </p:spTree>
    <p:extLst>
      <p:ext uri="{BB962C8B-B14F-4D97-AF65-F5344CB8AC3E}">
        <p14:creationId xmlns:p14="http://schemas.microsoft.com/office/powerpoint/2010/main" val="28122727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5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27811502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A9DE-F4DF-C28A-90A9-1CDEE42370F6}"/>
              </a:ext>
            </a:extLst>
          </p:cNvPr>
          <p:cNvSpPr txBox="1"/>
          <p:nvPr/>
        </p:nvSpPr>
        <p:spPr>
          <a:xfrm>
            <a:off x="6488624" y="409769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DEB5D-F042-53F1-D612-FEF34141DF22}"/>
              </a:ext>
            </a:extLst>
          </p:cNvPr>
          <p:cNvSpPr txBox="1"/>
          <p:nvPr/>
        </p:nvSpPr>
        <p:spPr>
          <a:xfrm>
            <a:off x="4453404" y="5346729"/>
            <a:ext cx="175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domain</a:t>
            </a:r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 </a:t>
            </a:r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DSL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43558784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CEDCE01-394C-7D1E-F331-76D267E9AE11}"/>
              </a:ext>
            </a:extLst>
          </p:cNvPr>
          <p:cNvSpPr/>
          <p:nvPr/>
        </p:nvSpPr>
        <p:spPr>
          <a:xfrm>
            <a:off x="5307103" y="4208373"/>
            <a:ext cx="1175721" cy="1203484"/>
          </a:xfrm>
          <a:custGeom>
            <a:avLst/>
            <a:gdLst>
              <a:gd name="connsiteX0" fmla="*/ 1175721 w 1175721"/>
              <a:gd name="connsiteY0" fmla="*/ 58917 h 1203484"/>
              <a:gd name="connsiteX1" fmla="*/ 303838 w 1175721"/>
              <a:gd name="connsiteY1" fmla="*/ 129352 h 1203484"/>
              <a:gd name="connsiteX2" fmla="*/ 0 w 1175721"/>
              <a:gd name="connsiteY2" fmla="*/ 1203484 h 120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5721" h="1203484" extrusionOk="0">
                <a:moveTo>
                  <a:pt x="1175721" y="58917"/>
                </a:moveTo>
                <a:cubicBezTo>
                  <a:pt x="784131" y="-8359"/>
                  <a:pt x="478369" y="-70906"/>
                  <a:pt x="303838" y="129352"/>
                </a:cubicBezTo>
                <a:cubicBezTo>
                  <a:pt x="110901" y="265389"/>
                  <a:pt x="74490" y="780711"/>
                  <a:pt x="0" y="120348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683532097">
                  <a:custGeom>
                    <a:avLst/>
                    <a:gdLst>
                      <a:gd name="connsiteX0" fmla="*/ 875071 w 875071"/>
                      <a:gd name="connsiteY0" fmla="*/ 32898 h 671995"/>
                      <a:gd name="connsiteX1" fmla="*/ 226142 w 875071"/>
                      <a:gd name="connsiteY1" fmla="*/ 72227 h 671995"/>
                      <a:gd name="connsiteX2" fmla="*/ 0 w 875071"/>
                      <a:gd name="connsiteY2" fmla="*/ 671995 h 671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5071" h="671995">
                        <a:moveTo>
                          <a:pt x="875071" y="32898"/>
                        </a:moveTo>
                        <a:cubicBezTo>
                          <a:pt x="623529" y="-696"/>
                          <a:pt x="371987" y="-34289"/>
                          <a:pt x="226142" y="72227"/>
                        </a:cubicBezTo>
                        <a:cubicBezTo>
                          <a:pt x="80297" y="178743"/>
                          <a:pt x="40148" y="425369"/>
                          <a:pt x="0" y="67199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1EBA760-B533-3525-AC42-D85532A783D1}"/>
              </a:ext>
            </a:extLst>
          </p:cNvPr>
          <p:cNvSpPr/>
          <p:nvPr/>
        </p:nvSpPr>
        <p:spPr>
          <a:xfrm>
            <a:off x="7993624" y="5229058"/>
            <a:ext cx="2202425" cy="1449763"/>
          </a:xfrm>
          <a:custGeom>
            <a:avLst/>
            <a:gdLst>
              <a:gd name="connsiteX0" fmla="*/ 2202425 w 2202425"/>
              <a:gd name="connsiteY0" fmla="*/ 894736 h 1449763"/>
              <a:gd name="connsiteX1" fmla="*/ 1484670 w 2202425"/>
              <a:gd name="connsiteY1" fmla="*/ 1445342 h 1449763"/>
              <a:gd name="connsiteX2" fmla="*/ 334296 w 2202425"/>
              <a:gd name="connsiteY2" fmla="*/ 1130710 h 1449763"/>
              <a:gd name="connsiteX3" fmla="*/ 324464 w 2202425"/>
              <a:gd name="connsiteY3" fmla="*/ 717755 h 1449763"/>
              <a:gd name="connsiteX4" fmla="*/ 363793 w 2202425"/>
              <a:gd name="connsiteY4" fmla="*/ 432619 h 1449763"/>
              <a:gd name="connsiteX5" fmla="*/ 0 w 2202425"/>
              <a:gd name="connsiteY5" fmla="*/ 0 h 144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2425" h="1449763">
                <a:moveTo>
                  <a:pt x="2202425" y="894736"/>
                </a:moveTo>
                <a:cubicBezTo>
                  <a:pt x="1999225" y="1150374"/>
                  <a:pt x="1796025" y="1406013"/>
                  <a:pt x="1484670" y="1445342"/>
                </a:cubicBezTo>
                <a:cubicBezTo>
                  <a:pt x="1173315" y="1484671"/>
                  <a:pt x="527664" y="1251974"/>
                  <a:pt x="334296" y="1130710"/>
                </a:cubicBezTo>
                <a:cubicBezTo>
                  <a:pt x="140928" y="1009446"/>
                  <a:pt x="319548" y="834103"/>
                  <a:pt x="324464" y="717755"/>
                </a:cubicBezTo>
                <a:cubicBezTo>
                  <a:pt x="329380" y="601407"/>
                  <a:pt x="417870" y="552245"/>
                  <a:pt x="363793" y="432619"/>
                </a:cubicBezTo>
                <a:cubicBezTo>
                  <a:pt x="309716" y="312993"/>
                  <a:pt x="154858" y="156496"/>
                  <a:pt x="0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757711525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15BC10-BC1C-4992-8C44-76937D1A9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336" y="4495070"/>
            <a:ext cx="2036098" cy="13041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511242-313D-CE4D-99AD-1F8CF6B58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298" y="5799182"/>
            <a:ext cx="2655038" cy="5189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C924A1-A69F-FDF8-EB4F-C0800E717B93}"/>
              </a:ext>
            </a:extLst>
          </p:cNvPr>
          <p:cNvSpPr/>
          <p:nvPr/>
        </p:nvSpPr>
        <p:spPr>
          <a:xfrm>
            <a:off x="129212" y="247714"/>
            <a:ext cx="11612125" cy="2477729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6B9C6-86F1-5D7C-982B-C5D8CE00CC0E}"/>
              </a:ext>
            </a:extLst>
          </p:cNvPr>
          <p:cNvSpPr/>
          <p:nvPr/>
        </p:nvSpPr>
        <p:spPr>
          <a:xfrm>
            <a:off x="6520476" y="2733120"/>
            <a:ext cx="5662701" cy="4053759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97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What the test does is confusing</a:t>
            </a:r>
          </a:p>
        </p:txBody>
      </p:sp>
    </p:spTree>
    <p:extLst>
      <p:ext uri="{BB962C8B-B14F-4D97-AF65-F5344CB8AC3E}">
        <p14:creationId xmlns:p14="http://schemas.microsoft.com/office/powerpoint/2010/main" val="1524838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CC0AECA-7AA4-F3B3-8CA2-1BAD151D1BC6}"/>
              </a:ext>
            </a:extLst>
          </p:cNvPr>
          <p:cNvCxnSpPr>
            <a:cxnSpLocks/>
          </p:cNvCxnSpPr>
          <p:nvPr/>
        </p:nvCxnSpPr>
        <p:spPr>
          <a:xfrm>
            <a:off x="6011110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9CA350-F51F-0100-FA09-6722B39E6D19}"/>
              </a:ext>
            </a:extLst>
          </p:cNvPr>
          <p:cNvSpPr txBox="1"/>
          <p:nvPr/>
        </p:nvSpPr>
        <p:spPr>
          <a:xfrm>
            <a:off x="6575896" y="3177993"/>
            <a:ext cx="60311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conversation(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"No, I'm not"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</a:t>
            </a:r>
            <a:b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.thenConversation(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</a:t>
            </a:r>
          </a:p>
          <a:p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F984C-7064-95CF-3588-0CD7E4A59166}"/>
              </a:ext>
            </a:extLst>
          </p:cNvPr>
          <p:cNvSpPr txBox="1"/>
          <p:nvPr/>
        </p:nvSpPr>
        <p:spPr>
          <a:xfrm>
            <a:off x="125004" y="3054882"/>
            <a:ext cx="57201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conversation1 </a:t>
            </a:r>
            <a:r>
              <a:rPr lang="en-US" sz="1600">
                <a:solidFill>
                  <a:srgbClr val="080808"/>
                </a:solidFill>
                <a:effectLst/>
              </a:rPr>
              <a:t>= conversation(</a:t>
            </a:r>
            <a:r>
              <a:rPr lang="en-US" sz="1600">
                <a:solidFill>
                  <a:srgbClr val="067D17"/>
                </a:solidFill>
                <a:effectLst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</a:rPr>
              <a:t>, </a:t>
            </a:r>
            <a:r>
              <a:rPr lang="en-US" sz="1600">
                <a:solidFill>
                  <a:srgbClr val="067D17"/>
                </a:solidFill>
                <a:effectLst/>
              </a:rPr>
              <a:t>"Yes, I'm a customer"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  <a:br>
              <a:rPr lang="en-US" sz="1600">
                <a:solidFill>
                  <a:srgbClr val="080808"/>
                </a:solidFill>
                <a:effectLst/>
              </a:rPr>
            </a:br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conversation2 </a:t>
            </a:r>
            <a:r>
              <a:rPr lang="en-US" sz="1600">
                <a:solidFill>
                  <a:srgbClr val="080808"/>
                </a:solidFill>
                <a:effectLst/>
              </a:rPr>
              <a:t>= conversation(</a:t>
            </a:r>
            <a:r>
              <a:rPr lang="en-US" sz="1600">
                <a:solidFill>
                  <a:srgbClr val="067D17"/>
                </a:solidFill>
                <a:effectLst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  <a:br>
              <a:rPr lang="en-US" sz="1600">
                <a:solidFill>
                  <a:srgbClr val="080808"/>
                </a:solidFill>
                <a:effectLst/>
              </a:rPr>
            </a:br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conversations </a:t>
            </a:r>
            <a:r>
              <a:rPr lang="en-US" sz="1600">
                <a:solidFill>
                  <a:srgbClr val="080808"/>
                </a:solidFill>
                <a:effectLst/>
              </a:rPr>
              <a:t>= </a:t>
            </a:r>
            <a:r>
              <a:rPr lang="en-US" sz="1600">
                <a:solidFill>
                  <a:srgbClr val="000000"/>
                </a:solidFill>
                <a:effectLst/>
              </a:rPr>
              <a:t>List</a:t>
            </a:r>
            <a:r>
              <a:rPr lang="en-US" sz="1600">
                <a:solidFill>
                  <a:srgbClr val="080808"/>
                </a:solidFill>
                <a:effectLst/>
              </a:rPr>
              <a:t>.</a:t>
            </a:r>
            <a:r>
              <a:rPr lang="en-US" sz="1600" i="1">
                <a:solidFill>
                  <a:srgbClr val="080808"/>
                </a:solidFill>
                <a:effectLst/>
              </a:rPr>
              <a:t>of</a:t>
            </a:r>
            <a:r>
              <a:rPr lang="en-US" sz="1600">
                <a:solidFill>
                  <a:srgbClr val="080808"/>
                </a:solidFill>
                <a:effectLst/>
              </a:rPr>
              <a:t>(</a:t>
            </a:r>
            <a:r>
              <a:rPr lang="en-US" sz="1600">
                <a:solidFill>
                  <a:srgbClr val="000000"/>
                </a:solidFill>
                <a:effectLst/>
              </a:rPr>
              <a:t>conversation1</a:t>
            </a:r>
            <a:r>
              <a:rPr lang="en-US" sz="1600">
                <a:solidFill>
                  <a:srgbClr val="080808"/>
                </a:solidFill>
                <a:effectLst/>
              </a:rPr>
              <a:t>,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conversation2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832290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982833A-781D-5AC2-FE4D-4321B459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77" y="1043021"/>
            <a:ext cx="7772400" cy="45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16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618232" y="2534153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5</a:t>
            </a:r>
          </a:p>
          <a:p>
            <a:r>
              <a:rPr lang="en-US" sz="4400"/>
              <a:t>learnings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2E9D07-E84B-26CB-7EAB-4B32929D3CDE}"/>
              </a:ext>
            </a:extLst>
          </p:cNvPr>
          <p:cNvSpPr txBox="1"/>
          <p:nvPr/>
        </p:nvSpPr>
        <p:spPr>
          <a:xfrm>
            <a:off x="7722494" y="4039605"/>
            <a:ext cx="1777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Domain</a:t>
            </a:r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 </a:t>
            </a:r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DSL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43573-77D7-CF96-493B-70939D69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107" y="4650707"/>
            <a:ext cx="4462746" cy="872198"/>
          </a:xfrm>
          <a:prstGeom prst="rect">
            <a:avLst/>
          </a:prstGeom>
        </p:spPr>
      </p:pic>
      <p:pic>
        <p:nvPicPr>
          <p:cNvPr id="5" name="Picture 4" descr="A drawing of a forest&#10;&#10;Description automatically generated">
            <a:extLst>
              <a:ext uri="{FF2B5EF4-FFF2-40B4-BE49-F238E27FC236}">
                <a16:creationId xmlns:a16="http://schemas.microsoft.com/office/drawing/2014/main" id="{101FA867-BCAC-5B87-F16B-0DD0DB328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534" y="4736140"/>
            <a:ext cx="1970776" cy="1934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5AFF1E-6BD1-EA1B-F39C-B1F29A1CBDAB}"/>
              </a:ext>
            </a:extLst>
          </p:cNvPr>
          <p:cNvSpPr txBox="1"/>
          <p:nvPr/>
        </p:nvSpPr>
        <p:spPr>
          <a:xfrm>
            <a:off x="2218404" y="4151365"/>
            <a:ext cx="2953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See the forest AND the trees</a:t>
            </a:r>
          </a:p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(consistency)</a:t>
            </a:r>
          </a:p>
        </p:txBody>
      </p:sp>
    </p:spTree>
    <p:extLst>
      <p:ext uri="{BB962C8B-B14F-4D97-AF65-F5344CB8AC3E}">
        <p14:creationId xmlns:p14="http://schemas.microsoft.com/office/powerpoint/2010/main" val="7094313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65DC3069-C79D-A5FF-3756-0C1F3F226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AFC77-F5C7-10A1-50CC-05981BE8F9BC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2968005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0F5CC-C2FA-79E6-492C-3CD0E6D07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804635-A67F-6167-8543-DCDA9503CBC9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63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The tests are only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21344900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0EDEC3-F463-C866-9944-E86778A13E1F}"/>
              </a:ext>
            </a:extLst>
          </p:cNvPr>
          <p:cNvSpPr/>
          <p:nvPr/>
        </p:nvSpPr>
        <p:spPr>
          <a:xfrm>
            <a:off x="5398852" y="2905778"/>
            <a:ext cx="3219855" cy="579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</a:t>
            </a:r>
          </a:p>
          <a:p>
            <a:r>
              <a:rPr lang="en-US" sz="4400"/>
              <a:t>Alternative </a:t>
            </a:r>
            <a:r>
              <a:rPr lang="en-US" sz="4400">
                <a:latin typeface="Fira Code Light" pitchFamily="49" charset="0"/>
                <a:ea typeface="Fira Code Light" pitchFamily="49" charset="0"/>
                <a:cs typeface="Fira Code Light" pitchFamily="49" charset="0"/>
              </a:rPr>
              <a:t>.approved.</a:t>
            </a:r>
            <a:r>
              <a:rPr lang="en-US" sz="4400"/>
              <a:t>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83C89-DFA7-E702-1EEC-18147A7B8191}"/>
              </a:ext>
            </a:extLst>
          </p:cNvPr>
          <p:cNvSpPr txBox="1"/>
          <p:nvPr/>
        </p:nvSpPr>
        <p:spPr>
          <a:xfrm>
            <a:off x="3635811" y="420506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33B3"/>
                </a:solidFill>
                <a:effectLst/>
              </a:rPr>
              <a:t>new </a:t>
            </a:r>
            <a:r>
              <a:rPr lang="en-US">
                <a:solidFill>
                  <a:srgbClr val="080808"/>
                </a:solidFill>
                <a:effectLst/>
              </a:rPr>
              <a:t>Options().forFile().withExtension(</a:t>
            </a:r>
            <a:r>
              <a:rPr lang="en-US">
                <a:solidFill>
                  <a:srgbClr val="067D17"/>
                </a:solidFill>
                <a:effectLst/>
              </a:rPr>
              <a:t>".md"</a:t>
            </a:r>
            <a:r>
              <a:rPr lang="en-US">
                <a:solidFill>
                  <a:srgbClr val="080808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0369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189992" y="128162"/>
            <a:ext cx="7470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learnings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616799-7C0F-0B9C-E9C6-944CBE6024A3}"/>
              </a:ext>
            </a:extLst>
          </p:cNvPr>
          <p:cNvGrpSpPr/>
          <p:nvPr/>
        </p:nvGrpSpPr>
        <p:grpSpPr>
          <a:xfrm>
            <a:off x="6633575" y="713609"/>
            <a:ext cx="3210234" cy="1308268"/>
            <a:chOff x="8844115" y="4882551"/>
            <a:chExt cx="3210234" cy="130826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99745B-C212-A4EF-609D-890D2D197B62}"/>
                </a:ext>
              </a:extLst>
            </p:cNvPr>
            <p:cNvSpPr txBox="1"/>
            <p:nvPr/>
          </p:nvSpPr>
          <p:spPr>
            <a:xfrm>
              <a:off x="8844115" y="4882551"/>
              <a:ext cx="17894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ApprovalTests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EFC840-DA26-F02E-953D-DF4EED2E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6440" y="5337377"/>
              <a:ext cx="3137909" cy="853442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93ABCC-073C-F21F-C3D7-7AD9254DAAD7}"/>
              </a:ext>
            </a:extLst>
          </p:cNvPr>
          <p:cNvGrpSpPr/>
          <p:nvPr/>
        </p:nvGrpSpPr>
        <p:grpSpPr>
          <a:xfrm>
            <a:off x="2152106" y="1008697"/>
            <a:ext cx="2165923" cy="1391385"/>
            <a:chOff x="2152106" y="1008697"/>
            <a:chExt cx="2165923" cy="13913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A380D4-4764-BEEF-42F9-60FC6BA9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2106" y="1008697"/>
              <a:ext cx="2165923" cy="139138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4DC0E1-ED12-C775-F082-760F66249439}"/>
                </a:ext>
              </a:extLst>
            </p:cNvPr>
            <p:cNvSpPr txBox="1"/>
            <p:nvPr/>
          </p:nvSpPr>
          <p:spPr>
            <a:xfrm>
              <a:off x="2842452" y="1437102"/>
              <a:ext cx="899163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Testing Circle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98E817-DBB9-D373-4431-BCF298C0AC34}"/>
              </a:ext>
            </a:extLst>
          </p:cNvPr>
          <p:cNvGrpSpPr/>
          <p:nvPr/>
        </p:nvGrpSpPr>
        <p:grpSpPr>
          <a:xfrm>
            <a:off x="1986667" y="2591323"/>
            <a:ext cx="3264314" cy="693207"/>
            <a:chOff x="4235341" y="4958922"/>
            <a:chExt cx="3264314" cy="6932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6A6743-2EC1-7188-B8DC-5CA0E296DB5E}"/>
                </a:ext>
              </a:extLst>
            </p:cNvPr>
            <p:cNvSpPr txBox="1"/>
            <p:nvPr/>
          </p:nvSpPr>
          <p:spPr>
            <a:xfrm>
              <a:off x="4448145" y="5313575"/>
              <a:ext cx="30515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verifyConversation(</a:t>
              </a:r>
              <a:r>
                <a:rPr lang="en-US" sz="1600">
                  <a:solidFill>
                    <a:srgbClr val="067D17"/>
                  </a:solidFill>
                  <a:effectLst/>
                  <a:latin typeface="Ink Free" panose="03080402000500000000" pitchFamily="66" charset="0"/>
                </a:rPr>
                <a:t>"hi"</a:t>
              </a:r>
              <a:r>
                <a:rPr lang="en-US" sz="16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FB702A-A3D0-5561-6649-75645D0FA788}"/>
                </a:ext>
              </a:extLst>
            </p:cNvPr>
            <p:cNvSpPr txBox="1"/>
            <p:nvPr/>
          </p:nvSpPr>
          <p:spPr>
            <a:xfrm>
              <a:off x="4235341" y="4958922"/>
              <a:ext cx="26547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Convenience Functions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5F440E5-F371-FC70-2C7B-80EA8961B094}"/>
              </a:ext>
            </a:extLst>
          </p:cNvPr>
          <p:cNvGrpSpPr/>
          <p:nvPr/>
        </p:nvGrpSpPr>
        <p:grpSpPr>
          <a:xfrm>
            <a:off x="4269310" y="273686"/>
            <a:ext cx="1963343" cy="1373381"/>
            <a:chOff x="3222028" y="4218542"/>
            <a:chExt cx="1963343" cy="13733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AB95BF-D514-B58C-CE98-E8371CCBD021}"/>
                </a:ext>
              </a:extLst>
            </p:cNvPr>
            <p:cNvSpPr txBox="1"/>
            <p:nvPr/>
          </p:nvSpPr>
          <p:spPr>
            <a:xfrm>
              <a:off x="3377265" y="4218542"/>
              <a:ext cx="16230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 Storyboard</a:t>
              </a:r>
            </a:p>
          </p:txBody>
        </p:sp>
        <p:pic>
          <p:nvPicPr>
            <p:cNvPr id="13" name="Picture 12" descr="A sketch of a white square object&#10;&#10;Description automatically generated">
              <a:extLst>
                <a:ext uri="{FF2B5EF4-FFF2-40B4-BE49-F238E27FC236}">
                  <a16:creationId xmlns:a16="http://schemas.microsoft.com/office/drawing/2014/main" id="{EA26E6E3-5D96-0E50-9BD2-4BE2ADD01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2028" y="4470013"/>
              <a:ext cx="1963343" cy="112191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717239-6552-60DB-B00B-6076E3BBA9B6}"/>
              </a:ext>
            </a:extLst>
          </p:cNvPr>
          <p:cNvGrpSpPr/>
          <p:nvPr/>
        </p:nvGrpSpPr>
        <p:grpSpPr>
          <a:xfrm>
            <a:off x="5057371" y="1604634"/>
            <a:ext cx="1406013" cy="1657484"/>
            <a:chOff x="5910920" y="4322502"/>
            <a:chExt cx="1406013" cy="1657484"/>
          </a:xfrm>
        </p:grpSpPr>
        <p:pic>
          <p:nvPicPr>
            <p:cNvPr id="18" name="Picture 17" descr="A sketch of a printer&#10;&#10;Description automatically generated">
              <a:extLst>
                <a:ext uri="{FF2B5EF4-FFF2-40B4-BE49-F238E27FC236}">
                  <a16:creationId xmlns:a16="http://schemas.microsoft.com/office/drawing/2014/main" id="{1D60FA2E-693C-4E14-4B04-B46699BFF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0920" y="4573973"/>
              <a:ext cx="1253613" cy="125361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1F315B-CF85-BD7F-0CBB-A5591E4CD788}"/>
                </a:ext>
              </a:extLst>
            </p:cNvPr>
            <p:cNvSpPr txBox="1"/>
            <p:nvPr/>
          </p:nvSpPr>
          <p:spPr>
            <a:xfrm>
              <a:off x="6073154" y="4322502"/>
              <a:ext cx="9764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Printers</a:t>
              </a:r>
            </a:p>
          </p:txBody>
        </p:sp>
        <p:pic>
          <p:nvPicPr>
            <p:cNvPr id="20" name="Picture 19" descr="A sketch of a printer&#10;&#10;Description automatically generated">
              <a:extLst>
                <a:ext uri="{FF2B5EF4-FFF2-40B4-BE49-F238E27FC236}">
                  <a16:creationId xmlns:a16="http://schemas.microsoft.com/office/drawing/2014/main" id="{2AD04723-062B-9CD2-4D7F-FB7F5723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3320" y="4726373"/>
              <a:ext cx="1253613" cy="1253613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59E56C0-3806-836F-BF79-09F379374ECF}"/>
              </a:ext>
            </a:extLst>
          </p:cNvPr>
          <p:cNvGrpSpPr/>
          <p:nvPr/>
        </p:nvGrpSpPr>
        <p:grpSpPr>
          <a:xfrm>
            <a:off x="150420" y="987831"/>
            <a:ext cx="1828947" cy="1951940"/>
            <a:chOff x="150420" y="987831"/>
            <a:chExt cx="1828947" cy="195194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D6EE844-40F4-8C8F-B666-6887E524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502" y="1295906"/>
              <a:ext cx="1643865" cy="164386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D73197-F2BA-7CB0-F86B-D43E279B76C5}"/>
                </a:ext>
              </a:extLst>
            </p:cNvPr>
            <p:cNvSpPr txBox="1"/>
            <p:nvPr/>
          </p:nvSpPr>
          <p:spPr>
            <a:xfrm>
              <a:off x="150420" y="987831"/>
              <a:ext cx="16230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Storytelling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986374-E6AF-D201-2F64-5ACB0D854CD2}"/>
              </a:ext>
            </a:extLst>
          </p:cNvPr>
          <p:cNvGrpSpPr/>
          <p:nvPr/>
        </p:nvGrpSpPr>
        <p:grpSpPr>
          <a:xfrm>
            <a:off x="6633575" y="2401601"/>
            <a:ext cx="2933587" cy="1476433"/>
            <a:chOff x="6732150" y="2401601"/>
            <a:chExt cx="2933587" cy="14764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7D37C1-E9A1-E21E-D5CC-7A589C8DE60B}"/>
                </a:ext>
              </a:extLst>
            </p:cNvPr>
            <p:cNvSpPr txBox="1"/>
            <p:nvPr/>
          </p:nvSpPr>
          <p:spPr>
            <a:xfrm>
              <a:off x="6732150" y="2401601"/>
              <a:ext cx="1484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Inline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2AA8AB0-65C0-CF9E-CF2E-DE4594099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67906" y="2831595"/>
              <a:ext cx="2897831" cy="104643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570F230-39E6-0711-D99D-DE435AFB388F}"/>
              </a:ext>
            </a:extLst>
          </p:cNvPr>
          <p:cNvGrpSpPr/>
          <p:nvPr/>
        </p:nvGrpSpPr>
        <p:grpSpPr>
          <a:xfrm>
            <a:off x="7548592" y="4491314"/>
            <a:ext cx="2684653" cy="2155465"/>
            <a:chOff x="7548592" y="4491314"/>
            <a:chExt cx="2684653" cy="215546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2E8F66-8614-76BD-88F1-884B9EBABCE2}"/>
                </a:ext>
              </a:extLst>
            </p:cNvPr>
            <p:cNvSpPr txBox="1"/>
            <p:nvPr/>
          </p:nvSpPr>
          <p:spPr>
            <a:xfrm>
              <a:off x="7548592" y="4491314"/>
              <a:ext cx="1484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Verify all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B0DE867-5CD0-4998-8DA3-90A14D157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5837" y="4931911"/>
              <a:ext cx="2677408" cy="171486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4F2986-938B-B696-48B7-A9155D8E5A4D}"/>
              </a:ext>
            </a:extLst>
          </p:cNvPr>
          <p:cNvGrpSpPr/>
          <p:nvPr/>
        </p:nvGrpSpPr>
        <p:grpSpPr>
          <a:xfrm>
            <a:off x="4346870" y="4505177"/>
            <a:ext cx="2953035" cy="2319567"/>
            <a:chOff x="4346870" y="4505177"/>
            <a:chExt cx="2953035" cy="2319567"/>
          </a:xfrm>
        </p:grpSpPr>
        <p:pic>
          <p:nvPicPr>
            <p:cNvPr id="27" name="Picture 26" descr="A drawing of a forest&#10;&#10;Description automatically generated">
              <a:extLst>
                <a:ext uri="{FF2B5EF4-FFF2-40B4-BE49-F238E27FC236}">
                  <a16:creationId xmlns:a16="http://schemas.microsoft.com/office/drawing/2014/main" id="{59B43FDC-646D-D5FA-B082-C2C659358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37999" y="4890620"/>
              <a:ext cx="1970776" cy="193412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015FA8-2B0A-258A-8458-ED89B5A7B0AE}"/>
                </a:ext>
              </a:extLst>
            </p:cNvPr>
            <p:cNvSpPr txBox="1"/>
            <p:nvPr/>
          </p:nvSpPr>
          <p:spPr>
            <a:xfrm>
              <a:off x="4346870" y="4505177"/>
              <a:ext cx="29530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See the forest AND the trees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21665C-68F9-1CA4-25FC-1C2FFB36CD9A}"/>
              </a:ext>
            </a:extLst>
          </p:cNvPr>
          <p:cNvGrpSpPr/>
          <p:nvPr/>
        </p:nvGrpSpPr>
        <p:grpSpPr>
          <a:xfrm>
            <a:off x="1835493" y="3479085"/>
            <a:ext cx="3221878" cy="1026092"/>
            <a:chOff x="1835493" y="3479085"/>
            <a:chExt cx="3221878" cy="10260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18DE80-B97C-4148-360C-BBD22C664E17}"/>
                </a:ext>
              </a:extLst>
            </p:cNvPr>
            <p:cNvSpPr txBox="1"/>
            <p:nvPr/>
          </p:nvSpPr>
          <p:spPr>
            <a:xfrm>
              <a:off x="2557879" y="3479085"/>
              <a:ext cx="17771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Domain</a:t>
              </a:r>
              <a:r>
                <a:rPr lang="en-US" sz="2400" b="1" dirty="0">
                  <a:latin typeface="Ink Free" panose="020F0502020204030204" pitchFamily="34" charset="0"/>
                  <a:ea typeface="Heiti TC Medium" pitchFamily="2" charset="-128"/>
                </a:rPr>
                <a:t> </a:t>
              </a:r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DSL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52F3E4-DB09-F97B-36AB-E554EA6B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35493" y="3875493"/>
              <a:ext cx="3221878" cy="62968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E46996E-9D63-C5F8-3CF1-89A954A18AB2}"/>
              </a:ext>
            </a:extLst>
          </p:cNvPr>
          <p:cNvGrpSpPr/>
          <p:nvPr/>
        </p:nvGrpSpPr>
        <p:grpSpPr>
          <a:xfrm>
            <a:off x="10589521" y="4485465"/>
            <a:ext cx="1174733" cy="2044732"/>
            <a:chOff x="10589521" y="4485465"/>
            <a:chExt cx="1174733" cy="20447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9AB26A-5AC9-C5EF-7F26-D394B1A2CB24}"/>
                </a:ext>
              </a:extLst>
            </p:cNvPr>
            <p:cNvSpPr txBox="1"/>
            <p:nvPr/>
          </p:nvSpPr>
          <p:spPr>
            <a:xfrm>
              <a:off x="10589521" y="4485465"/>
              <a:ext cx="11747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markdown</a:t>
              </a:r>
            </a:p>
          </p:txBody>
        </p:sp>
        <p:pic>
          <p:nvPicPr>
            <p:cNvPr id="34" name="Picture 33" descr="A screenshot of a phone&#10;&#10;Description automatically generated">
              <a:extLst>
                <a:ext uri="{FF2B5EF4-FFF2-40B4-BE49-F238E27FC236}">
                  <a16:creationId xmlns:a16="http://schemas.microsoft.com/office/drawing/2014/main" id="{03AEF150-1700-359B-05DF-775F4442A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grayscl/>
            </a:blip>
            <a:stretch>
              <a:fillRect/>
            </a:stretch>
          </p:blipFill>
          <p:spPr>
            <a:xfrm>
              <a:off x="10630878" y="4843731"/>
              <a:ext cx="1092018" cy="1686466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4511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189992" y="128162"/>
            <a:ext cx="7470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learnings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616799-7C0F-0B9C-E9C6-944CBE6024A3}"/>
              </a:ext>
            </a:extLst>
          </p:cNvPr>
          <p:cNvGrpSpPr/>
          <p:nvPr/>
        </p:nvGrpSpPr>
        <p:grpSpPr>
          <a:xfrm>
            <a:off x="6633575" y="713609"/>
            <a:ext cx="3210234" cy="1308268"/>
            <a:chOff x="8844115" y="4882551"/>
            <a:chExt cx="3210234" cy="130826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99745B-C212-A4EF-609D-890D2D197B62}"/>
                </a:ext>
              </a:extLst>
            </p:cNvPr>
            <p:cNvSpPr txBox="1"/>
            <p:nvPr/>
          </p:nvSpPr>
          <p:spPr>
            <a:xfrm>
              <a:off x="8844115" y="4882551"/>
              <a:ext cx="17894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ApprovalTests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EFC840-DA26-F02E-953D-DF4EED2E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6440" y="5337377"/>
              <a:ext cx="3137909" cy="853442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93ABCC-073C-F21F-C3D7-7AD9254DAAD7}"/>
              </a:ext>
            </a:extLst>
          </p:cNvPr>
          <p:cNvGrpSpPr/>
          <p:nvPr/>
        </p:nvGrpSpPr>
        <p:grpSpPr>
          <a:xfrm>
            <a:off x="2152106" y="1008697"/>
            <a:ext cx="2165923" cy="1391385"/>
            <a:chOff x="2152106" y="1008697"/>
            <a:chExt cx="2165923" cy="13913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A380D4-4764-BEEF-42F9-60FC6BA9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2106" y="1008697"/>
              <a:ext cx="2165923" cy="139138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4DC0E1-ED12-C775-F082-760F66249439}"/>
                </a:ext>
              </a:extLst>
            </p:cNvPr>
            <p:cNvSpPr txBox="1"/>
            <p:nvPr/>
          </p:nvSpPr>
          <p:spPr>
            <a:xfrm>
              <a:off x="2842452" y="1437102"/>
              <a:ext cx="899163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Testing Circle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98E817-DBB9-D373-4431-BCF298C0AC34}"/>
              </a:ext>
            </a:extLst>
          </p:cNvPr>
          <p:cNvGrpSpPr/>
          <p:nvPr/>
        </p:nvGrpSpPr>
        <p:grpSpPr>
          <a:xfrm>
            <a:off x="1986667" y="2591323"/>
            <a:ext cx="3264314" cy="693207"/>
            <a:chOff x="4235341" y="4958922"/>
            <a:chExt cx="3264314" cy="6932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6A6743-2EC1-7188-B8DC-5CA0E296DB5E}"/>
                </a:ext>
              </a:extLst>
            </p:cNvPr>
            <p:cNvSpPr txBox="1"/>
            <p:nvPr/>
          </p:nvSpPr>
          <p:spPr>
            <a:xfrm>
              <a:off x="4448145" y="5313575"/>
              <a:ext cx="30515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verifyConversation(</a:t>
              </a:r>
              <a:r>
                <a:rPr lang="en-US" sz="1600">
                  <a:solidFill>
                    <a:srgbClr val="067D17"/>
                  </a:solidFill>
                  <a:effectLst/>
                  <a:latin typeface="Ink Free" panose="03080402000500000000" pitchFamily="66" charset="0"/>
                </a:rPr>
                <a:t>"hi"</a:t>
              </a:r>
              <a:r>
                <a:rPr lang="en-US" sz="16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FB702A-A3D0-5561-6649-75645D0FA788}"/>
                </a:ext>
              </a:extLst>
            </p:cNvPr>
            <p:cNvSpPr txBox="1"/>
            <p:nvPr/>
          </p:nvSpPr>
          <p:spPr>
            <a:xfrm>
              <a:off x="4235341" y="4958922"/>
              <a:ext cx="26547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Convenience Functions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5F440E5-F371-FC70-2C7B-80EA8961B094}"/>
              </a:ext>
            </a:extLst>
          </p:cNvPr>
          <p:cNvGrpSpPr/>
          <p:nvPr/>
        </p:nvGrpSpPr>
        <p:grpSpPr>
          <a:xfrm>
            <a:off x="4269310" y="273686"/>
            <a:ext cx="1963343" cy="1373381"/>
            <a:chOff x="3222028" y="4218542"/>
            <a:chExt cx="1963343" cy="13733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AB95BF-D514-B58C-CE98-E8371CCBD021}"/>
                </a:ext>
              </a:extLst>
            </p:cNvPr>
            <p:cNvSpPr txBox="1"/>
            <p:nvPr/>
          </p:nvSpPr>
          <p:spPr>
            <a:xfrm>
              <a:off x="3377265" y="4218542"/>
              <a:ext cx="16230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 Storyboard</a:t>
              </a:r>
            </a:p>
          </p:txBody>
        </p:sp>
        <p:pic>
          <p:nvPicPr>
            <p:cNvPr id="13" name="Picture 12" descr="A sketch of a white square object&#10;&#10;Description automatically generated">
              <a:extLst>
                <a:ext uri="{FF2B5EF4-FFF2-40B4-BE49-F238E27FC236}">
                  <a16:creationId xmlns:a16="http://schemas.microsoft.com/office/drawing/2014/main" id="{EA26E6E3-5D96-0E50-9BD2-4BE2ADD01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2028" y="4470013"/>
              <a:ext cx="1963343" cy="112191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717239-6552-60DB-B00B-6076E3BBA9B6}"/>
              </a:ext>
            </a:extLst>
          </p:cNvPr>
          <p:cNvGrpSpPr/>
          <p:nvPr/>
        </p:nvGrpSpPr>
        <p:grpSpPr>
          <a:xfrm>
            <a:off x="5057371" y="1604634"/>
            <a:ext cx="1406013" cy="1657484"/>
            <a:chOff x="5910920" y="4322502"/>
            <a:chExt cx="1406013" cy="1657484"/>
          </a:xfrm>
        </p:grpSpPr>
        <p:pic>
          <p:nvPicPr>
            <p:cNvPr id="18" name="Picture 17" descr="A sketch of a printer&#10;&#10;Description automatically generated">
              <a:extLst>
                <a:ext uri="{FF2B5EF4-FFF2-40B4-BE49-F238E27FC236}">
                  <a16:creationId xmlns:a16="http://schemas.microsoft.com/office/drawing/2014/main" id="{1D60FA2E-693C-4E14-4B04-B46699BFF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0920" y="4573973"/>
              <a:ext cx="1253613" cy="125361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1F315B-CF85-BD7F-0CBB-A5591E4CD788}"/>
                </a:ext>
              </a:extLst>
            </p:cNvPr>
            <p:cNvSpPr txBox="1"/>
            <p:nvPr/>
          </p:nvSpPr>
          <p:spPr>
            <a:xfrm>
              <a:off x="6073154" y="4322502"/>
              <a:ext cx="9764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Printers</a:t>
              </a:r>
            </a:p>
          </p:txBody>
        </p:sp>
        <p:pic>
          <p:nvPicPr>
            <p:cNvPr id="20" name="Picture 19" descr="A sketch of a printer&#10;&#10;Description automatically generated">
              <a:extLst>
                <a:ext uri="{FF2B5EF4-FFF2-40B4-BE49-F238E27FC236}">
                  <a16:creationId xmlns:a16="http://schemas.microsoft.com/office/drawing/2014/main" id="{2AD04723-062B-9CD2-4D7F-FB7F5723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3320" y="4726373"/>
              <a:ext cx="1253613" cy="1253613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59E56C0-3806-836F-BF79-09F379374ECF}"/>
              </a:ext>
            </a:extLst>
          </p:cNvPr>
          <p:cNvGrpSpPr/>
          <p:nvPr/>
        </p:nvGrpSpPr>
        <p:grpSpPr>
          <a:xfrm>
            <a:off x="150420" y="987831"/>
            <a:ext cx="1828947" cy="1951940"/>
            <a:chOff x="150420" y="987831"/>
            <a:chExt cx="1828947" cy="195194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D6EE844-40F4-8C8F-B666-6887E524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502" y="1295906"/>
              <a:ext cx="1643865" cy="164386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D73197-F2BA-7CB0-F86B-D43E279B76C5}"/>
                </a:ext>
              </a:extLst>
            </p:cNvPr>
            <p:cNvSpPr txBox="1"/>
            <p:nvPr/>
          </p:nvSpPr>
          <p:spPr>
            <a:xfrm>
              <a:off x="150420" y="987831"/>
              <a:ext cx="16230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Storytelling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986374-E6AF-D201-2F64-5ACB0D854CD2}"/>
              </a:ext>
            </a:extLst>
          </p:cNvPr>
          <p:cNvGrpSpPr/>
          <p:nvPr/>
        </p:nvGrpSpPr>
        <p:grpSpPr>
          <a:xfrm>
            <a:off x="6633575" y="2401601"/>
            <a:ext cx="2933587" cy="1476433"/>
            <a:chOff x="6732150" y="2401601"/>
            <a:chExt cx="2933587" cy="14764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7D37C1-E9A1-E21E-D5CC-7A589C8DE60B}"/>
                </a:ext>
              </a:extLst>
            </p:cNvPr>
            <p:cNvSpPr txBox="1"/>
            <p:nvPr/>
          </p:nvSpPr>
          <p:spPr>
            <a:xfrm>
              <a:off x="6732150" y="2401601"/>
              <a:ext cx="1484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Inline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2AA8AB0-65C0-CF9E-CF2E-DE4594099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67906" y="2831595"/>
              <a:ext cx="2897831" cy="104643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570F230-39E6-0711-D99D-DE435AFB388F}"/>
              </a:ext>
            </a:extLst>
          </p:cNvPr>
          <p:cNvGrpSpPr/>
          <p:nvPr/>
        </p:nvGrpSpPr>
        <p:grpSpPr>
          <a:xfrm>
            <a:off x="7548592" y="4491314"/>
            <a:ext cx="2684653" cy="2155465"/>
            <a:chOff x="7548592" y="4491314"/>
            <a:chExt cx="2684653" cy="215546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2E8F66-8614-76BD-88F1-884B9EBABCE2}"/>
                </a:ext>
              </a:extLst>
            </p:cNvPr>
            <p:cNvSpPr txBox="1"/>
            <p:nvPr/>
          </p:nvSpPr>
          <p:spPr>
            <a:xfrm>
              <a:off x="7548592" y="4491314"/>
              <a:ext cx="1484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Verify all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B0DE867-5CD0-4998-8DA3-90A14D157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5837" y="4931911"/>
              <a:ext cx="2677408" cy="171486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4F2986-938B-B696-48B7-A9155D8E5A4D}"/>
              </a:ext>
            </a:extLst>
          </p:cNvPr>
          <p:cNvGrpSpPr/>
          <p:nvPr/>
        </p:nvGrpSpPr>
        <p:grpSpPr>
          <a:xfrm>
            <a:off x="4346870" y="4505177"/>
            <a:ext cx="2953035" cy="2319567"/>
            <a:chOff x="4346870" y="4505177"/>
            <a:chExt cx="2953035" cy="2319567"/>
          </a:xfrm>
        </p:grpSpPr>
        <p:pic>
          <p:nvPicPr>
            <p:cNvPr id="27" name="Picture 26" descr="A drawing of a forest&#10;&#10;Description automatically generated">
              <a:extLst>
                <a:ext uri="{FF2B5EF4-FFF2-40B4-BE49-F238E27FC236}">
                  <a16:creationId xmlns:a16="http://schemas.microsoft.com/office/drawing/2014/main" id="{59B43FDC-646D-D5FA-B082-C2C659358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37999" y="4890620"/>
              <a:ext cx="1970776" cy="193412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015FA8-2B0A-258A-8458-ED89B5A7B0AE}"/>
                </a:ext>
              </a:extLst>
            </p:cNvPr>
            <p:cNvSpPr txBox="1"/>
            <p:nvPr/>
          </p:nvSpPr>
          <p:spPr>
            <a:xfrm>
              <a:off x="4346870" y="4505177"/>
              <a:ext cx="29530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See the forest AND the trees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21665C-68F9-1CA4-25FC-1C2FFB36CD9A}"/>
              </a:ext>
            </a:extLst>
          </p:cNvPr>
          <p:cNvGrpSpPr/>
          <p:nvPr/>
        </p:nvGrpSpPr>
        <p:grpSpPr>
          <a:xfrm>
            <a:off x="1835493" y="3479085"/>
            <a:ext cx="3221878" cy="1026092"/>
            <a:chOff x="1835493" y="3479085"/>
            <a:chExt cx="3221878" cy="10260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18DE80-B97C-4148-360C-BBD22C664E17}"/>
                </a:ext>
              </a:extLst>
            </p:cNvPr>
            <p:cNvSpPr txBox="1"/>
            <p:nvPr/>
          </p:nvSpPr>
          <p:spPr>
            <a:xfrm>
              <a:off x="2557879" y="3479085"/>
              <a:ext cx="17771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Domain</a:t>
              </a:r>
              <a:r>
                <a:rPr lang="en-US" sz="2400" b="1" dirty="0">
                  <a:latin typeface="Ink Free" panose="020F0502020204030204" pitchFamily="34" charset="0"/>
                  <a:ea typeface="Heiti TC Medium" pitchFamily="2" charset="-128"/>
                </a:rPr>
                <a:t> </a:t>
              </a:r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DSL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52F3E4-DB09-F97B-36AB-E554EA6B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35493" y="3875493"/>
              <a:ext cx="3221878" cy="62968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E46996E-9D63-C5F8-3CF1-89A954A18AB2}"/>
              </a:ext>
            </a:extLst>
          </p:cNvPr>
          <p:cNvGrpSpPr/>
          <p:nvPr/>
        </p:nvGrpSpPr>
        <p:grpSpPr>
          <a:xfrm>
            <a:off x="10589521" y="4485465"/>
            <a:ext cx="1174733" cy="2044732"/>
            <a:chOff x="10589521" y="4485465"/>
            <a:chExt cx="1174733" cy="20447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9AB26A-5AC9-C5EF-7F26-D394B1A2CB24}"/>
                </a:ext>
              </a:extLst>
            </p:cNvPr>
            <p:cNvSpPr txBox="1"/>
            <p:nvPr/>
          </p:nvSpPr>
          <p:spPr>
            <a:xfrm>
              <a:off x="10589521" y="4485465"/>
              <a:ext cx="11747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markdown</a:t>
              </a:r>
            </a:p>
          </p:txBody>
        </p:sp>
        <p:pic>
          <p:nvPicPr>
            <p:cNvPr id="34" name="Picture 33" descr="A screenshot of a phone&#10;&#10;Description automatically generated">
              <a:extLst>
                <a:ext uri="{FF2B5EF4-FFF2-40B4-BE49-F238E27FC236}">
                  <a16:creationId xmlns:a16="http://schemas.microsoft.com/office/drawing/2014/main" id="{03AEF150-1700-359B-05DF-775F4442A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grayscl/>
            </a:blip>
            <a:stretch>
              <a:fillRect/>
            </a:stretch>
          </p:blipFill>
          <p:spPr>
            <a:xfrm>
              <a:off x="10630878" y="4843731"/>
              <a:ext cx="1092018" cy="1686466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285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2 </a:t>
            </a:r>
          </a:p>
          <a:p>
            <a:r>
              <a:rPr lang="en-US" sz="4400"/>
              <a:t>learnings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2D8930-8B04-1B97-FFFE-D8CBE749779A}"/>
              </a:ext>
            </a:extLst>
          </p:cNvPr>
          <p:cNvGrpSpPr/>
          <p:nvPr/>
        </p:nvGrpSpPr>
        <p:grpSpPr>
          <a:xfrm>
            <a:off x="3128589" y="4218542"/>
            <a:ext cx="1963343" cy="1373381"/>
            <a:chOff x="3222028" y="4218542"/>
            <a:chExt cx="1963343" cy="13733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281813-3907-5D6C-E0DD-86D5300056FE}"/>
                </a:ext>
              </a:extLst>
            </p:cNvPr>
            <p:cNvSpPr txBox="1"/>
            <p:nvPr/>
          </p:nvSpPr>
          <p:spPr>
            <a:xfrm>
              <a:off x="3377265" y="4218542"/>
              <a:ext cx="16230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 Storyboard</a:t>
              </a:r>
            </a:p>
          </p:txBody>
        </p:sp>
        <p:pic>
          <p:nvPicPr>
            <p:cNvPr id="5" name="Picture 4" descr="A sketch of a white square object&#10;&#10;Description automatically generated">
              <a:extLst>
                <a:ext uri="{FF2B5EF4-FFF2-40B4-BE49-F238E27FC236}">
                  <a16:creationId xmlns:a16="http://schemas.microsoft.com/office/drawing/2014/main" id="{E2EE8C3A-2CB7-7533-0AF4-AB638E72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028" y="4470013"/>
              <a:ext cx="1963343" cy="112191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209BFC-0A1D-D31C-96C7-E100187A96B1}"/>
              </a:ext>
            </a:extLst>
          </p:cNvPr>
          <p:cNvGrpSpPr/>
          <p:nvPr/>
        </p:nvGrpSpPr>
        <p:grpSpPr>
          <a:xfrm>
            <a:off x="8169326" y="4202226"/>
            <a:ext cx="4022674" cy="2219753"/>
            <a:chOff x="8159493" y="4322502"/>
            <a:chExt cx="3892535" cy="22197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22E0FF-B24A-59D3-B99F-B13401AC421C}"/>
                </a:ext>
              </a:extLst>
            </p:cNvPr>
            <p:cNvSpPr txBox="1"/>
            <p:nvPr/>
          </p:nvSpPr>
          <p:spPr>
            <a:xfrm>
              <a:off x="8159493" y="4322502"/>
              <a:ext cx="141663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Formatting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72AF9C-1DD2-1A78-EFFF-1A358EB35F86}"/>
                </a:ext>
              </a:extLst>
            </p:cNvPr>
            <p:cNvSpPr txBox="1"/>
            <p:nvPr/>
          </p:nvSpPr>
          <p:spPr>
            <a:xfrm>
              <a:off x="8185331" y="4726373"/>
              <a:ext cx="386669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Customer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talk to an operator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Bot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Hi there! I'm your virtual assistant.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Bot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Let me try to help you.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Bot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Are you a customer?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  1) Yes, I'm a customer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  2) No, I'm not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endParaRPr lang="en-US" sz="1400">
                <a:solidFill>
                  <a:srgbClr val="080808"/>
                </a:solidFill>
                <a:effectLst/>
                <a:latin typeface="Ink Free" panose="03080402000500000000" pitchFamily="66" charset="0"/>
              </a:endParaRPr>
            </a:p>
            <a:p>
              <a:endParaRPr lang="en-US" sz="1400">
                <a:latin typeface="Ink Free" panose="03080402000500000000" pitchFamily="66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DC6EB-1D0D-6288-BE00-0B04F71D9997}"/>
              </a:ext>
            </a:extLst>
          </p:cNvPr>
          <p:cNvGrpSpPr/>
          <p:nvPr/>
        </p:nvGrpSpPr>
        <p:grpSpPr>
          <a:xfrm>
            <a:off x="5876884" y="4202226"/>
            <a:ext cx="1406013" cy="1657484"/>
            <a:chOff x="5910920" y="4322502"/>
            <a:chExt cx="1406013" cy="1657484"/>
          </a:xfrm>
        </p:grpSpPr>
        <p:pic>
          <p:nvPicPr>
            <p:cNvPr id="4" name="Picture 3" descr="A sketch of a printer&#10;&#10;Description automatically generated">
              <a:extLst>
                <a:ext uri="{FF2B5EF4-FFF2-40B4-BE49-F238E27FC236}">
                  <a16:creationId xmlns:a16="http://schemas.microsoft.com/office/drawing/2014/main" id="{6F43DC46-5E3B-5397-DE73-A1C5C0BAF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920" y="4573973"/>
              <a:ext cx="1253613" cy="12536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0E119C-3614-882A-AA1C-1FCD98B25128}"/>
                </a:ext>
              </a:extLst>
            </p:cNvPr>
            <p:cNvSpPr txBox="1"/>
            <p:nvPr/>
          </p:nvSpPr>
          <p:spPr>
            <a:xfrm>
              <a:off x="6073154" y="4322502"/>
              <a:ext cx="9764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Printers</a:t>
              </a:r>
            </a:p>
          </p:txBody>
        </p:sp>
        <p:pic>
          <p:nvPicPr>
            <p:cNvPr id="9" name="Picture 8" descr="A sketch of a printer&#10;&#10;Description automatically generated">
              <a:extLst>
                <a:ext uri="{FF2B5EF4-FFF2-40B4-BE49-F238E27FC236}">
                  <a16:creationId xmlns:a16="http://schemas.microsoft.com/office/drawing/2014/main" id="{E70F6909-22FA-1066-A984-EBB5B1BB7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3320" y="4726373"/>
              <a:ext cx="1253613" cy="125361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BAA877D-99C1-4442-C732-DA8E9488C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62" y="4526617"/>
            <a:ext cx="1643865" cy="16438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A3819D-088D-D019-C3D3-48D9FBC225A4}"/>
              </a:ext>
            </a:extLst>
          </p:cNvPr>
          <p:cNvSpPr txBox="1"/>
          <p:nvPr/>
        </p:nvSpPr>
        <p:spPr>
          <a:xfrm>
            <a:off x="558380" y="4218542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Storytelling</a:t>
            </a:r>
          </a:p>
        </p:txBody>
      </p:sp>
    </p:spTree>
    <p:extLst>
      <p:ext uri="{BB962C8B-B14F-4D97-AF65-F5344CB8AC3E}">
        <p14:creationId xmlns:p14="http://schemas.microsoft.com/office/powerpoint/2010/main" val="3667789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3</a:t>
            </a:r>
          </a:p>
          <a:p>
            <a:r>
              <a:rPr lang="en-US" sz="4400"/>
              <a:t>learnings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13FC7F-9327-4196-EFC7-9C4CD0AE1061}"/>
              </a:ext>
            </a:extLst>
          </p:cNvPr>
          <p:cNvSpPr txBox="1"/>
          <p:nvPr/>
        </p:nvSpPr>
        <p:spPr>
          <a:xfrm>
            <a:off x="5317907" y="4648632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9C8A7-41F3-B224-4642-0AB2D3A42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663" y="5078626"/>
            <a:ext cx="2897831" cy="104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284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4</a:t>
            </a:r>
          </a:p>
          <a:p>
            <a:r>
              <a:rPr lang="en-US" sz="4400"/>
              <a:t>learnings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22C91-C352-B6A9-D9E1-4CF54F35F638}"/>
              </a:ext>
            </a:extLst>
          </p:cNvPr>
          <p:cNvSpPr txBox="1"/>
          <p:nvPr/>
        </p:nvSpPr>
        <p:spPr>
          <a:xfrm>
            <a:off x="2397760" y="411106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E629B-3EC9-6EE2-4697-A90B40CAF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60" y="4512388"/>
            <a:ext cx="2677408" cy="1714868"/>
          </a:xfrm>
          <a:prstGeom prst="rect">
            <a:avLst/>
          </a:prstGeom>
        </p:spPr>
      </p:pic>
      <p:pic>
        <p:nvPicPr>
          <p:cNvPr id="6" name="Picture 5" descr="A drawing of a forest&#10;&#10;Description automatically generated">
            <a:extLst>
              <a:ext uri="{FF2B5EF4-FFF2-40B4-BE49-F238E27FC236}">
                <a16:creationId xmlns:a16="http://schemas.microsoft.com/office/drawing/2014/main" id="{14B9F7A9-ADA4-7146-5E32-8BCFAD1B8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374" y="4402760"/>
            <a:ext cx="1970776" cy="1934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04F39B-2CF5-79E3-B679-8B789C8942EE}"/>
              </a:ext>
            </a:extLst>
          </p:cNvPr>
          <p:cNvSpPr txBox="1"/>
          <p:nvPr/>
        </p:nvSpPr>
        <p:spPr>
          <a:xfrm>
            <a:off x="7288245" y="4017317"/>
            <a:ext cx="29530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See the forest AND the trees</a:t>
            </a:r>
          </a:p>
        </p:txBody>
      </p:sp>
    </p:spTree>
    <p:extLst>
      <p:ext uri="{BB962C8B-B14F-4D97-AF65-F5344CB8AC3E}">
        <p14:creationId xmlns:p14="http://schemas.microsoft.com/office/powerpoint/2010/main" val="2774267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618232" y="2534153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5</a:t>
            </a:r>
          </a:p>
          <a:p>
            <a:r>
              <a:rPr lang="en-US" sz="4400"/>
              <a:t>learnings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2E9D07-E84B-26CB-7EAB-4B32929D3CDE}"/>
              </a:ext>
            </a:extLst>
          </p:cNvPr>
          <p:cNvSpPr txBox="1"/>
          <p:nvPr/>
        </p:nvSpPr>
        <p:spPr>
          <a:xfrm>
            <a:off x="7722494" y="4039605"/>
            <a:ext cx="1777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Domain</a:t>
            </a:r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 </a:t>
            </a:r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DSL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43573-77D7-CF96-493B-70939D69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107" y="4650707"/>
            <a:ext cx="4462746" cy="872198"/>
          </a:xfrm>
          <a:prstGeom prst="rect">
            <a:avLst/>
          </a:prstGeom>
        </p:spPr>
      </p:pic>
      <p:pic>
        <p:nvPicPr>
          <p:cNvPr id="5" name="Picture 4" descr="A drawing of a forest&#10;&#10;Description automatically generated">
            <a:extLst>
              <a:ext uri="{FF2B5EF4-FFF2-40B4-BE49-F238E27FC236}">
                <a16:creationId xmlns:a16="http://schemas.microsoft.com/office/drawing/2014/main" id="{101FA867-BCAC-5B87-F16B-0DD0DB328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534" y="4736140"/>
            <a:ext cx="1970776" cy="1934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5AFF1E-6BD1-EA1B-F39C-B1F29A1CBDAB}"/>
              </a:ext>
            </a:extLst>
          </p:cNvPr>
          <p:cNvSpPr txBox="1"/>
          <p:nvPr/>
        </p:nvSpPr>
        <p:spPr>
          <a:xfrm>
            <a:off x="2218404" y="4151365"/>
            <a:ext cx="2953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See the forest AND the trees</a:t>
            </a:r>
          </a:p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(consistency)</a:t>
            </a:r>
          </a:p>
        </p:txBody>
      </p:sp>
    </p:spTree>
    <p:extLst>
      <p:ext uri="{BB962C8B-B14F-4D97-AF65-F5344CB8AC3E}">
        <p14:creationId xmlns:p14="http://schemas.microsoft.com/office/powerpoint/2010/main" val="864052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A9DE-F4DF-C28A-90A9-1CDEE42370F6}"/>
              </a:ext>
            </a:extLst>
          </p:cNvPr>
          <p:cNvSpPr txBox="1"/>
          <p:nvPr/>
        </p:nvSpPr>
        <p:spPr>
          <a:xfrm>
            <a:off x="6488624" y="409769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DEB5D-F042-53F1-D612-FEF34141DF22}"/>
              </a:ext>
            </a:extLst>
          </p:cNvPr>
          <p:cNvSpPr txBox="1"/>
          <p:nvPr/>
        </p:nvSpPr>
        <p:spPr>
          <a:xfrm>
            <a:off x="4453404" y="5346729"/>
            <a:ext cx="175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domain</a:t>
            </a:r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 </a:t>
            </a:r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DSL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B4E8C-DD83-F1FC-0A18-4FA7CD00B408}"/>
              </a:ext>
            </a:extLst>
          </p:cNvPr>
          <p:cNvSpPr txBox="1"/>
          <p:nvPr/>
        </p:nvSpPr>
        <p:spPr>
          <a:xfrm>
            <a:off x="3278671" y="3075328"/>
            <a:ext cx="1174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markdown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E9D00-5800-C4BD-F7C6-7DD506FCA76B}"/>
              </a:ext>
            </a:extLst>
          </p:cNvPr>
          <p:cNvSpPr txBox="1"/>
          <p:nvPr/>
        </p:nvSpPr>
        <p:spPr>
          <a:xfrm>
            <a:off x="210467" y="3507057"/>
            <a:ext cx="2126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work as Documentation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43558784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CEDCE01-394C-7D1E-F331-76D267E9AE11}"/>
              </a:ext>
            </a:extLst>
          </p:cNvPr>
          <p:cNvSpPr/>
          <p:nvPr/>
        </p:nvSpPr>
        <p:spPr>
          <a:xfrm>
            <a:off x="5307103" y="4208373"/>
            <a:ext cx="1175721" cy="1203484"/>
          </a:xfrm>
          <a:custGeom>
            <a:avLst/>
            <a:gdLst>
              <a:gd name="connsiteX0" fmla="*/ 1175721 w 1175721"/>
              <a:gd name="connsiteY0" fmla="*/ 58917 h 1203484"/>
              <a:gd name="connsiteX1" fmla="*/ 303838 w 1175721"/>
              <a:gd name="connsiteY1" fmla="*/ 129352 h 1203484"/>
              <a:gd name="connsiteX2" fmla="*/ 0 w 1175721"/>
              <a:gd name="connsiteY2" fmla="*/ 1203484 h 120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5721" h="1203484" extrusionOk="0">
                <a:moveTo>
                  <a:pt x="1175721" y="58917"/>
                </a:moveTo>
                <a:cubicBezTo>
                  <a:pt x="784131" y="-8359"/>
                  <a:pt x="478369" y="-70906"/>
                  <a:pt x="303838" y="129352"/>
                </a:cubicBezTo>
                <a:cubicBezTo>
                  <a:pt x="110901" y="265389"/>
                  <a:pt x="74490" y="780711"/>
                  <a:pt x="0" y="120348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683532097">
                  <a:custGeom>
                    <a:avLst/>
                    <a:gdLst>
                      <a:gd name="connsiteX0" fmla="*/ 875071 w 875071"/>
                      <a:gd name="connsiteY0" fmla="*/ 32898 h 671995"/>
                      <a:gd name="connsiteX1" fmla="*/ 226142 w 875071"/>
                      <a:gd name="connsiteY1" fmla="*/ 72227 h 671995"/>
                      <a:gd name="connsiteX2" fmla="*/ 0 w 875071"/>
                      <a:gd name="connsiteY2" fmla="*/ 671995 h 671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5071" h="671995">
                        <a:moveTo>
                          <a:pt x="875071" y="32898"/>
                        </a:moveTo>
                        <a:cubicBezTo>
                          <a:pt x="623529" y="-696"/>
                          <a:pt x="371987" y="-34289"/>
                          <a:pt x="226142" y="72227"/>
                        </a:cubicBezTo>
                        <a:cubicBezTo>
                          <a:pt x="80297" y="178743"/>
                          <a:pt x="40148" y="425369"/>
                          <a:pt x="0" y="67199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D15AAE9-E403-F64A-0307-E0B7080935E1}"/>
              </a:ext>
            </a:extLst>
          </p:cNvPr>
          <p:cNvSpPr/>
          <p:nvPr/>
        </p:nvSpPr>
        <p:spPr>
          <a:xfrm>
            <a:off x="1185045" y="2804866"/>
            <a:ext cx="2555849" cy="1120718"/>
          </a:xfrm>
          <a:custGeom>
            <a:avLst/>
            <a:gdLst>
              <a:gd name="connsiteX0" fmla="*/ 2555849 w 2555849"/>
              <a:gd name="connsiteY0" fmla="*/ 268622 h 1120718"/>
              <a:gd name="connsiteX1" fmla="*/ 1470403 w 2555849"/>
              <a:gd name="connsiteY1" fmla="*/ 231394 h 1120718"/>
              <a:gd name="connsiteX2" fmla="*/ 0 w 2555849"/>
              <a:gd name="connsiteY2" fmla="*/ 1083798 h 11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5849" h="1120718" extrusionOk="0">
                <a:moveTo>
                  <a:pt x="2555849" y="268622"/>
                </a:moveTo>
                <a:cubicBezTo>
                  <a:pt x="2291625" y="-191508"/>
                  <a:pt x="1592867" y="463837"/>
                  <a:pt x="1470403" y="231394"/>
                </a:cubicBezTo>
                <a:cubicBezTo>
                  <a:pt x="778865" y="-929965"/>
                  <a:pt x="1080645" y="1635833"/>
                  <a:pt x="0" y="108379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2555849 w 2555849"/>
                      <a:gd name="connsiteY0" fmla="*/ 182931 h 1024286"/>
                      <a:gd name="connsiteX1" fmla="*/ 1470403 w 2555849"/>
                      <a:gd name="connsiteY1" fmla="*/ 145703 h 1024286"/>
                      <a:gd name="connsiteX2" fmla="*/ 0 w 2555849"/>
                      <a:gd name="connsiteY2" fmla="*/ 998107 h 1024286"/>
                      <a:gd name="connsiteX0" fmla="*/ 2555849 w 2555849"/>
                      <a:gd name="connsiteY0" fmla="*/ 268622 h 1120718"/>
                      <a:gd name="connsiteX1" fmla="*/ 1470403 w 2555849"/>
                      <a:gd name="connsiteY1" fmla="*/ 231394 h 1120718"/>
                      <a:gd name="connsiteX2" fmla="*/ 0 w 2555849"/>
                      <a:gd name="connsiteY2" fmla="*/ 1083798 h 11207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55849" h="1120718" extrusionOk="0">
                        <a:moveTo>
                          <a:pt x="2555849" y="268622"/>
                        </a:moveTo>
                        <a:cubicBezTo>
                          <a:pt x="2312085" y="-196088"/>
                          <a:pt x="1641133" y="432518"/>
                          <a:pt x="1470403" y="231394"/>
                        </a:cubicBezTo>
                        <a:cubicBezTo>
                          <a:pt x="733064" y="-680586"/>
                          <a:pt x="1036738" y="1420500"/>
                          <a:pt x="0" y="1083798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BBAFA6E-BFA5-8986-26F0-B4AEAB9CC68C}"/>
              </a:ext>
            </a:extLst>
          </p:cNvPr>
          <p:cNvSpPr/>
          <p:nvPr/>
        </p:nvSpPr>
        <p:spPr>
          <a:xfrm rot="2986233" flipV="1">
            <a:off x="2875057" y="4863323"/>
            <a:ext cx="1494148" cy="913666"/>
          </a:xfrm>
          <a:custGeom>
            <a:avLst/>
            <a:gdLst>
              <a:gd name="connsiteX0" fmla="*/ 1494148 w 1494148"/>
              <a:gd name="connsiteY0" fmla="*/ 913666 h 913666"/>
              <a:gd name="connsiteX1" fmla="*/ 988079 w 1494148"/>
              <a:gd name="connsiteY1" fmla="*/ 254338 h 913666"/>
              <a:gd name="connsiteX2" fmla="*/ 7011 w 1494148"/>
              <a:gd name="connsiteY2" fmla="*/ 699376 h 91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4148" h="913666" extrusionOk="0">
                <a:moveTo>
                  <a:pt x="1494148" y="913666"/>
                </a:moveTo>
                <a:cubicBezTo>
                  <a:pt x="1074659" y="570231"/>
                  <a:pt x="1231479" y="418831"/>
                  <a:pt x="988079" y="254338"/>
                </a:cubicBezTo>
                <a:cubicBezTo>
                  <a:pt x="958411" y="169596"/>
                  <a:pt x="-142562" y="-467186"/>
                  <a:pt x="7011" y="699376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62372587">
                  <a:custGeom>
                    <a:avLst/>
                    <a:gdLst>
                      <a:gd name="connsiteX0" fmla="*/ 1487137 w 1487137"/>
                      <a:gd name="connsiteY0" fmla="*/ 773370 h 773370"/>
                      <a:gd name="connsiteX1" fmla="*/ 981068 w 1487137"/>
                      <a:gd name="connsiteY1" fmla="*/ 114042 h 773370"/>
                      <a:gd name="connsiteX2" fmla="*/ 0 w 1487137"/>
                      <a:gd name="connsiteY2" fmla="*/ 559080 h 773370"/>
                      <a:gd name="connsiteX0" fmla="*/ 1494148 w 1494148"/>
                      <a:gd name="connsiteY0" fmla="*/ 913666 h 913666"/>
                      <a:gd name="connsiteX1" fmla="*/ 988079 w 1494148"/>
                      <a:gd name="connsiteY1" fmla="*/ 254338 h 913666"/>
                      <a:gd name="connsiteX2" fmla="*/ 7011 w 1494148"/>
                      <a:gd name="connsiteY2" fmla="*/ 699376 h 913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94148" h="913666" extrusionOk="0">
                        <a:moveTo>
                          <a:pt x="1494148" y="913666"/>
                        </a:moveTo>
                        <a:cubicBezTo>
                          <a:pt x="1118610" y="553852"/>
                          <a:pt x="1234768" y="444351"/>
                          <a:pt x="988079" y="254338"/>
                        </a:cubicBezTo>
                        <a:cubicBezTo>
                          <a:pt x="741390" y="64325"/>
                          <a:pt x="-84267" y="-382230"/>
                          <a:pt x="7011" y="699376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1EBA760-B533-3525-AC42-D85532A783D1}"/>
              </a:ext>
            </a:extLst>
          </p:cNvPr>
          <p:cNvSpPr/>
          <p:nvPr/>
        </p:nvSpPr>
        <p:spPr>
          <a:xfrm>
            <a:off x="7993624" y="5229058"/>
            <a:ext cx="2202425" cy="1449763"/>
          </a:xfrm>
          <a:custGeom>
            <a:avLst/>
            <a:gdLst>
              <a:gd name="connsiteX0" fmla="*/ 2202425 w 2202425"/>
              <a:gd name="connsiteY0" fmla="*/ 894736 h 1449763"/>
              <a:gd name="connsiteX1" fmla="*/ 1484670 w 2202425"/>
              <a:gd name="connsiteY1" fmla="*/ 1445342 h 1449763"/>
              <a:gd name="connsiteX2" fmla="*/ 334296 w 2202425"/>
              <a:gd name="connsiteY2" fmla="*/ 1130710 h 1449763"/>
              <a:gd name="connsiteX3" fmla="*/ 324464 w 2202425"/>
              <a:gd name="connsiteY3" fmla="*/ 717755 h 1449763"/>
              <a:gd name="connsiteX4" fmla="*/ 363793 w 2202425"/>
              <a:gd name="connsiteY4" fmla="*/ 432619 h 1449763"/>
              <a:gd name="connsiteX5" fmla="*/ 0 w 2202425"/>
              <a:gd name="connsiteY5" fmla="*/ 0 h 144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2425" h="1449763">
                <a:moveTo>
                  <a:pt x="2202425" y="894736"/>
                </a:moveTo>
                <a:cubicBezTo>
                  <a:pt x="1999225" y="1150374"/>
                  <a:pt x="1796025" y="1406013"/>
                  <a:pt x="1484670" y="1445342"/>
                </a:cubicBezTo>
                <a:cubicBezTo>
                  <a:pt x="1173315" y="1484671"/>
                  <a:pt x="527664" y="1251974"/>
                  <a:pt x="334296" y="1130710"/>
                </a:cubicBezTo>
                <a:cubicBezTo>
                  <a:pt x="140928" y="1009446"/>
                  <a:pt x="319548" y="834103"/>
                  <a:pt x="324464" y="717755"/>
                </a:cubicBezTo>
                <a:cubicBezTo>
                  <a:pt x="329380" y="601407"/>
                  <a:pt x="417870" y="552245"/>
                  <a:pt x="363793" y="432619"/>
                </a:cubicBezTo>
                <a:cubicBezTo>
                  <a:pt x="309716" y="312993"/>
                  <a:pt x="154858" y="156496"/>
                  <a:pt x="0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757711525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15BC10-BC1C-4992-8C44-76937D1A9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336" y="4495070"/>
            <a:ext cx="2036098" cy="13041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511242-313D-CE4D-99AD-1F8CF6B58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458" y="5789029"/>
            <a:ext cx="2655038" cy="518900"/>
          </a:xfrm>
          <a:prstGeom prst="rect">
            <a:avLst/>
          </a:prstGeom>
        </p:spPr>
      </p:pic>
      <p:pic>
        <p:nvPicPr>
          <p:cNvPr id="45" name="Picture 44" descr="A screenshot of a phone&#10;&#10;Description automatically generated">
            <a:extLst>
              <a:ext uri="{FF2B5EF4-FFF2-40B4-BE49-F238E27FC236}">
                <a16:creationId xmlns:a16="http://schemas.microsoft.com/office/drawing/2014/main" id="{6A17C931-BB61-8FD8-B76C-900C91B3B72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527358" y="3413882"/>
            <a:ext cx="760074" cy="11738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23408913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3F7632-EC1B-D8D6-98DF-F696F0B4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53" y="1811307"/>
            <a:ext cx="5584454" cy="3706048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E95843C-BCE6-E53A-125E-0A250CDB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2817"/>
            <a:ext cx="6421599" cy="323264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37D45A-734A-9A7C-7313-9CB6B0E35090}"/>
              </a:ext>
            </a:extLst>
          </p:cNvPr>
          <p:cNvCxnSpPr>
            <a:cxnSpLocks/>
          </p:cNvCxnSpPr>
          <p:nvPr/>
        </p:nvCxnSpPr>
        <p:spPr>
          <a:xfrm>
            <a:off x="6414232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567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421382"/>
            <a:ext cx="3850640" cy="3850640"/>
          </a:xfrm>
          <a:prstGeom prst="rect">
            <a:avLst/>
          </a:prstGeom>
        </p:spPr>
      </p:pic>
      <p:pic>
        <p:nvPicPr>
          <p:cNvPr id="3" name="Picture 2" descr="A person wearing glasses and a hoodie&#10;&#10;Description automatically generated">
            <a:extLst>
              <a:ext uri="{FF2B5EF4-FFF2-40B4-BE49-F238E27FC236}">
                <a16:creationId xmlns:a16="http://schemas.microsoft.com/office/drawing/2014/main" id="{BE2AAACE-65E8-51C5-9FB8-5F2C6C8AE1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81" t="6982" r="12453" b="9795"/>
          <a:stretch/>
        </p:blipFill>
        <p:spPr>
          <a:xfrm>
            <a:off x="9788570" y="4080066"/>
            <a:ext cx="2037670" cy="2010854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47" r="12860"/>
          <a:stretch/>
        </p:blipFill>
        <p:spPr>
          <a:xfrm>
            <a:off x="9788570" y="1417320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2236716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F35B7-592F-9A9B-08CA-AE69113C9C60}"/>
              </a:ext>
            </a:extLst>
          </p:cNvPr>
          <p:cNvSpPr txBox="1"/>
          <p:nvPr/>
        </p:nvSpPr>
        <p:spPr>
          <a:xfrm>
            <a:off x="8006080" y="4900827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Lada Kesseler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Please connect on LinkedIn</a:t>
            </a:r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78324" y="1994628"/>
            <a:ext cx="149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6861" y="438496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48925" y="4285028"/>
            <a:ext cx="1026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87758" y="1864122"/>
            <a:ext cx="1777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Whiteboard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2748566" y="1354523"/>
            <a:ext cx="1365590" cy="1018084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9" y="849919"/>
              <a:ext cx="4469555" cy="1641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00" dirty="0">
                  <a:solidFill>
                    <a:srgbClr val="080808"/>
                  </a:solidFill>
                  <a:effectLst/>
                </a:rPr>
                <a:t>[</a:t>
              </a:r>
              <a:r>
                <a:rPr lang="en-US" sz="500" dirty="0">
                  <a:solidFill>
                    <a:srgbClr val="080808"/>
                  </a:solidFill>
                  <a:effectLst/>
                </a:rPr>
                <a:t>Customer]</a:t>
              </a:r>
            </a:p>
            <a:p>
              <a:pPr algn="r"/>
              <a:r>
                <a:rPr lang="en-US" sz="500" dirty="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500" dirty="0">
                  <a:solidFill>
                    <a:srgbClr val="080808"/>
                  </a:solidFill>
                  <a:effectLst/>
                </a:rPr>
              </a:br>
              <a:endParaRPr lang="en-US" sz="500" dirty="0">
                <a:solidFill>
                  <a:srgbClr val="080808"/>
                </a:solidFill>
                <a:effectLst/>
              </a:endParaRPr>
            </a:p>
            <a:p>
              <a:r>
                <a:rPr lang="en-US" sz="500" dirty="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500" dirty="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500" dirty="0">
                  <a:solidFill>
                    <a:srgbClr val="080808"/>
                  </a:solidFill>
                  <a:effectLst/>
                </a:rPr>
                <a:t>What would y</a:t>
              </a:r>
              <a:r>
                <a:rPr lang="en-US" sz="300" dirty="0">
                  <a:solidFill>
                    <a:srgbClr val="080808"/>
                  </a:solidFill>
                  <a:effectLst/>
                </a:rPr>
                <a:t>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9" y="257023"/>
              <a:ext cx="1271016" cy="5471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sp>
        <p:nvSpPr>
          <p:cNvPr id="17" name="Arc 16">
            <a:extLst>
              <a:ext uri="{FF2B5EF4-FFF2-40B4-BE49-F238E27FC236}">
                <a16:creationId xmlns:a16="http://schemas.microsoft.com/office/drawing/2014/main" id="{F97BF4F9-D7B8-6FAB-36FE-086C04722089}"/>
              </a:ext>
            </a:extLst>
          </p:cNvPr>
          <p:cNvSpPr/>
          <p:nvPr/>
        </p:nvSpPr>
        <p:spPr>
          <a:xfrm rot="19287083">
            <a:off x="4488819" y="1584147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78018 w 2938361"/>
              <a:gd name="connsiteY2" fmla="*/ 1469181 h 2938361"/>
              <a:gd name="connsiteX3" fmla="*/ 1958908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244088" y="-25570"/>
                  <a:pt x="2877451" y="677415"/>
                  <a:pt x="2938361" y="1469181"/>
                </a:cubicBezTo>
                <a:cubicBezTo>
                  <a:pt x="2778197" y="1509156"/>
                  <a:pt x="2704456" y="1457871"/>
                  <a:pt x="2478018" y="1469181"/>
                </a:cubicBezTo>
                <a:cubicBezTo>
                  <a:pt x="2251580" y="1480491"/>
                  <a:pt x="2088705" y="1433610"/>
                  <a:pt x="1958908" y="1469181"/>
                </a:cubicBezTo>
                <a:cubicBezTo>
                  <a:pt x="1829111" y="1504752"/>
                  <a:pt x="1648298" y="1424325"/>
                  <a:pt x="1469181" y="1469181"/>
                </a:cubicBezTo>
                <a:cubicBezTo>
                  <a:pt x="1423003" y="921233"/>
                  <a:pt x="1475052" y="375608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393934" y="211399"/>
                  <a:pt x="3146051" y="679972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055413258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C0256A9-93F9-5F0E-C0C2-8752D2A067D4}"/>
              </a:ext>
            </a:extLst>
          </p:cNvPr>
          <p:cNvSpPr/>
          <p:nvPr/>
        </p:nvSpPr>
        <p:spPr>
          <a:xfrm rot="3157623">
            <a:off x="4682251" y="1759992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48634 w 2938361"/>
              <a:gd name="connsiteY2" fmla="*/ 1469181 h 2938361"/>
              <a:gd name="connsiteX3" fmla="*/ 2002983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042096" y="-34443"/>
                  <a:pt x="2851267" y="624622"/>
                  <a:pt x="2938361" y="1469181"/>
                </a:cubicBezTo>
                <a:cubicBezTo>
                  <a:pt x="2729119" y="1488493"/>
                  <a:pt x="2592472" y="1429163"/>
                  <a:pt x="2448634" y="1469181"/>
                </a:cubicBezTo>
                <a:cubicBezTo>
                  <a:pt x="2304796" y="1509199"/>
                  <a:pt x="2192138" y="1441133"/>
                  <a:pt x="2002983" y="1469181"/>
                </a:cubicBezTo>
                <a:cubicBezTo>
                  <a:pt x="1813828" y="1497229"/>
                  <a:pt x="1709183" y="1451579"/>
                  <a:pt x="1469181" y="1469181"/>
                </a:cubicBezTo>
                <a:cubicBezTo>
                  <a:pt x="1533157" y="1017985"/>
                  <a:pt x="1541672" y="536606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325138" y="-57796"/>
                  <a:pt x="2870505" y="743629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421603952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8C58CEE-F82A-2E3F-1664-E628182056E7}"/>
              </a:ext>
            </a:extLst>
          </p:cNvPr>
          <p:cNvSpPr/>
          <p:nvPr/>
        </p:nvSpPr>
        <p:spPr>
          <a:xfrm rot="8431567">
            <a:off x="4488819" y="1953422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92710 w 2938361"/>
              <a:gd name="connsiteY2" fmla="*/ 1469181 h 2938361"/>
              <a:gd name="connsiteX3" fmla="*/ 2017675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274094" y="-33032"/>
                  <a:pt x="3029342" y="567704"/>
                  <a:pt x="2938361" y="1469181"/>
                </a:cubicBezTo>
                <a:cubicBezTo>
                  <a:pt x="2720316" y="1475984"/>
                  <a:pt x="2673696" y="1443547"/>
                  <a:pt x="2492710" y="1469181"/>
                </a:cubicBezTo>
                <a:cubicBezTo>
                  <a:pt x="2311724" y="1494815"/>
                  <a:pt x="2234180" y="1442340"/>
                  <a:pt x="2017675" y="1469181"/>
                </a:cubicBezTo>
                <a:cubicBezTo>
                  <a:pt x="1801171" y="1496022"/>
                  <a:pt x="1726735" y="1434883"/>
                  <a:pt x="1469181" y="1469181"/>
                </a:cubicBezTo>
                <a:cubicBezTo>
                  <a:pt x="1483241" y="917614"/>
                  <a:pt x="1447809" y="524037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356795" y="-9948"/>
                  <a:pt x="2962783" y="685430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5820671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35240FA9-E8FB-241C-A208-CF5A8A979A1E}"/>
              </a:ext>
            </a:extLst>
          </p:cNvPr>
          <p:cNvSpPr/>
          <p:nvPr/>
        </p:nvSpPr>
        <p:spPr>
          <a:xfrm rot="13742886">
            <a:off x="4286596" y="1759992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92710 w 2938361"/>
              <a:gd name="connsiteY2" fmla="*/ 1469181 h 2938361"/>
              <a:gd name="connsiteX3" fmla="*/ 1988291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192438" y="121686"/>
                  <a:pt x="2758153" y="625202"/>
                  <a:pt x="2938361" y="1469181"/>
                </a:cubicBezTo>
                <a:cubicBezTo>
                  <a:pt x="2720657" y="1476056"/>
                  <a:pt x="2598207" y="1443027"/>
                  <a:pt x="2492710" y="1469181"/>
                </a:cubicBezTo>
                <a:cubicBezTo>
                  <a:pt x="2387213" y="1495335"/>
                  <a:pt x="2105292" y="1439637"/>
                  <a:pt x="1988291" y="1469181"/>
                </a:cubicBezTo>
                <a:cubicBezTo>
                  <a:pt x="1871290" y="1498725"/>
                  <a:pt x="1689009" y="1462413"/>
                  <a:pt x="1469181" y="1469181"/>
                </a:cubicBezTo>
                <a:cubicBezTo>
                  <a:pt x="1439027" y="861751"/>
                  <a:pt x="1453028" y="346908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427971" y="-67161"/>
                  <a:pt x="2984149" y="704223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749177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5AE47D-512E-E5F8-153D-33D586724693}"/>
              </a:ext>
            </a:extLst>
          </p:cNvPr>
          <p:cNvSpPr txBox="1"/>
          <p:nvPr/>
        </p:nvSpPr>
        <p:spPr>
          <a:xfrm>
            <a:off x="4651132" y="3134846"/>
            <a:ext cx="2493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413490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5811A9-D2CA-626A-932D-A62944BB8804}"/>
              </a:ext>
            </a:extLst>
          </p:cNvPr>
          <p:cNvSpPr txBox="1"/>
          <p:nvPr/>
        </p:nvSpPr>
        <p:spPr>
          <a:xfrm>
            <a:off x="3048733" y="3105835"/>
            <a:ext cx="4574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[Bot]: Hi there! I'm your virtual assistant.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[Bot]: What would you like to do today?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9170C9-B763-9588-3D69-A1EA151A472E}"/>
              </a:ext>
            </a:extLst>
          </p:cNvPr>
          <p:cNvSpPr/>
          <p:nvPr/>
        </p:nvSpPr>
        <p:spPr>
          <a:xfrm>
            <a:off x="3045803" y="2998177"/>
            <a:ext cx="4383697" cy="85285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8D95B-CF00-2082-BF87-69018CB02D91}"/>
              </a:ext>
            </a:extLst>
          </p:cNvPr>
          <p:cNvSpPr txBox="1"/>
          <p:nvPr/>
        </p:nvSpPr>
        <p:spPr>
          <a:xfrm>
            <a:off x="3045803" y="2637639"/>
            <a:ext cx="2044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Test</a:t>
            </a:r>
            <a:r>
              <a:rPr lang="en-US" sz="1800" dirty="0" err="1">
                <a:latin typeface="Ink Free" panose="020F0502020204030204" pitchFamily="34" charset="0"/>
                <a:ea typeface="Heiti TC Medium" pitchFamily="2" charset="-128"/>
              </a:rPr>
              <a:t>.approved.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txt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5409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5811A9-D2CA-626A-932D-A62944BB8804}"/>
              </a:ext>
            </a:extLst>
          </p:cNvPr>
          <p:cNvSpPr txBox="1"/>
          <p:nvPr/>
        </p:nvSpPr>
        <p:spPr>
          <a:xfrm>
            <a:off x="3260605" y="3105835"/>
            <a:ext cx="45340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33B3"/>
                </a:solidFill>
                <a:effectLst/>
                <a:latin typeface="Ink Free" panose="03080402000500000000" pitchFamily="66" charset="0"/>
              </a:rPr>
              <a:t>var 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expected 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=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"""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[Customer]: hi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     Bot]: Hi there! I'm your virtual assistant.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     Bot]: What would you like to do today?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"""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;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verifyConversations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expected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451472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B5BBBD6-78C1-4EC6-9F68-30425EED142B}"/>
              </a:ext>
            </a:extLst>
          </p:cNvPr>
          <p:cNvSpPr txBox="1"/>
          <p:nvPr/>
        </p:nvSpPr>
        <p:spPr>
          <a:xfrm>
            <a:off x="3049859" y="612845"/>
            <a:ext cx="609971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33B3"/>
                </a:solidFill>
                <a:effectLst/>
                <a:latin typeface="Ink Free" panose="03080402000500000000" pitchFamily="66" charset="0"/>
              </a:rPr>
              <a:t>var 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conversations 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List</a:t>
            </a:r>
            <a:r>
              <a:rPr lang="en-US" sz="1600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.</a:t>
            </a:r>
            <a:r>
              <a:rPr lang="en-US" sz="1600" i="1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of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"talk to an operator"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"oh hi there, how are you doing"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swimming"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coffee"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tea"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"walk my dog"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"talk to an operator"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456C9F-3CA4-2C06-ABBD-D2D72A8EBC36}"/>
              </a:ext>
            </a:extLst>
          </p:cNvPr>
          <p:cNvSpPr/>
          <p:nvPr/>
        </p:nvSpPr>
        <p:spPr>
          <a:xfrm>
            <a:off x="3049859" y="512956"/>
            <a:ext cx="5837663" cy="3885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BAEE6-ABD2-C76F-FCD6-91A0F413815E}"/>
              </a:ext>
            </a:extLst>
          </p:cNvPr>
          <p:cNvSpPr txBox="1"/>
          <p:nvPr/>
        </p:nvSpPr>
        <p:spPr>
          <a:xfrm>
            <a:off x="5045927" y="5258021"/>
            <a:ext cx="3841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conversation(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"No, I'm not"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.</a:t>
            </a:r>
            <a:r>
              <a:rPr lang="en-US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thenConversation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525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22400" y="279400"/>
            <a:ext cx="1347536" cy="2802021"/>
            <a:chOff x="635115" y="-227609"/>
            <a:chExt cx="1010652" cy="2101516"/>
          </a:xfrm>
        </p:grpSpPr>
        <p:sp>
          <p:nvSpPr>
            <p:cNvPr id="11" name="Rectangle 10"/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b="1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Create side (0,0) – (3,4)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length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10400" y="5867400"/>
            <a:ext cx="5080000" cy="7487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33" dirty="0"/>
              <a:t>Side s = new Side(0,0,3,4);</a:t>
            </a:r>
          </a:p>
          <a:p>
            <a:r>
              <a:rPr lang="en-US" sz="2133" dirty="0"/>
              <a:t>Approvals.Verify(s + “ length = “ +s.Length);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8000" y="5867401"/>
            <a:ext cx="3984867" cy="5027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67" dirty="0"/>
              <a:t>Side (0,0) – (3,4) length = 5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4224351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BFEEA9E-2477-D7C7-4CA4-1C8CD1A66441}"/>
              </a:ext>
            </a:extLst>
          </p:cNvPr>
          <p:cNvSpPr/>
          <p:nvPr/>
        </p:nvSpPr>
        <p:spPr>
          <a:xfrm>
            <a:off x="3218688" y="1793116"/>
            <a:ext cx="4937760" cy="301662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9FBDA-242C-0B58-2C06-3662E6CB21A6}"/>
              </a:ext>
            </a:extLst>
          </p:cNvPr>
          <p:cNvSpPr txBox="1"/>
          <p:nvPr/>
        </p:nvSpPr>
        <p:spPr>
          <a:xfrm>
            <a:off x="6682213" y="2595434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F629A-9BAE-8B62-70AE-F374671AFD4F}"/>
              </a:ext>
            </a:extLst>
          </p:cNvPr>
          <p:cNvSpPr txBox="1"/>
          <p:nvPr/>
        </p:nvSpPr>
        <p:spPr>
          <a:xfrm>
            <a:off x="3447288" y="2002540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989FB-36B9-C3FE-C716-508EC8621F48}"/>
              </a:ext>
            </a:extLst>
          </p:cNvPr>
          <p:cNvSpPr txBox="1"/>
          <p:nvPr/>
        </p:nvSpPr>
        <p:spPr>
          <a:xfrm>
            <a:off x="3447288" y="3417286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</p:spTree>
    <p:extLst>
      <p:ext uri="{BB962C8B-B14F-4D97-AF65-F5344CB8AC3E}">
        <p14:creationId xmlns:p14="http://schemas.microsoft.com/office/powerpoint/2010/main" val="96689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af72c41-31f4-4d40-a6d0-808117dc4d77}" enabled="1" method="Standard" siteId="{be0f980b-dd99-4b19-bd7b-bc71a09b026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50756</TotalTime>
  <Words>2506</Words>
  <Application>Microsoft Macintosh PowerPoint</Application>
  <PresentationFormat>Widescreen</PresentationFormat>
  <Paragraphs>433</Paragraphs>
  <Slides>79</Slides>
  <Notes>30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Calibri</vt:lpstr>
      <vt:lpstr>Calibri Light</vt:lpstr>
      <vt:lpstr>Fira Code</vt:lpstr>
      <vt:lpstr>Fira Code Light</vt:lpstr>
      <vt:lpstr>Ink Free</vt:lpstr>
      <vt:lpstr>Rockwell</vt:lpstr>
      <vt:lpstr>Office Theme</vt:lpstr>
      <vt:lpstr>Better Testing with Approvals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Kesseler, Lada</cp:lastModifiedBy>
  <cp:revision>117</cp:revision>
  <dcterms:created xsi:type="dcterms:W3CDTF">2023-11-14T16:04:34Z</dcterms:created>
  <dcterms:modified xsi:type="dcterms:W3CDTF">2024-02-22T01:12:23Z</dcterms:modified>
</cp:coreProperties>
</file>